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0"/>
  </p:notesMasterIdLst>
  <p:sldIdLst>
    <p:sldId id="256" r:id="rId2"/>
    <p:sldId id="257" r:id="rId3"/>
    <p:sldId id="311" r:id="rId4"/>
    <p:sldId id="307" r:id="rId5"/>
    <p:sldId id="318" r:id="rId6"/>
    <p:sldId id="310" r:id="rId7"/>
    <p:sldId id="345" r:id="rId8"/>
    <p:sldId id="312" r:id="rId9"/>
    <p:sldId id="313" r:id="rId10"/>
    <p:sldId id="286" r:id="rId11"/>
    <p:sldId id="258" r:id="rId12"/>
    <p:sldId id="306" r:id="rId13"/>
    <p:sldId id="309" r:id="rId14"/>
    <p:sldId id="293" r:id="rId15"/>
    <p:sldId id="301" r:id="rId16"/>
    <p:sldId id="298" r:id="rId17"/>
    <p:sldId id="302" r:id="rId18"/>
    <p:sldId id="316" r:id="rId19"/>
    <p:sldId id="303" r:id="rId20"/>
    <p:sldId id="328" r:id="rId21"/>
    <p:sldId id="329" r:id="rId22"/>
    <p:sldId id="304" r:id="rId23"/>
    <p:sldId id="322" r:id="rId24"/>
    <p:sldId id="323" r:id="rId25"/>
    <p:sldId id="321" r:id="rId26"/>
    <p:sldId id="320" r:id="rId27"/>
    <p:sldId id="327" r:id="rId28"/>
    <p:sldId id="326" r:id="rId29"/>
    <p:sldId id="270" r:id="rId30"/>
    <p:sldId id="355" r:id="rId31"/>
    <p:sldId id="299" r:id="rId32"/>
    <p:sldId id="354" r:id="rId33"/>
    <p:sldId id="305" r:id="rId34"/>
    <p:sldId id="324" r:id="rId35"/>
    <p:sldId id="343" r:id="rId36"/>
    <p:sldId id="325" r:id="rId37"/>
    <p:sldId id="349" r:id="rId38"/>
    <p:sldId id="295" r:id="rId39"/>
    <p:sldId id="350" r:id="rId40"/>
    <p:sldId id="334" r:id="rId41"/>
    <p:sldId id="296" r:id="rId42"/>
    <p:sldId id="314" r:id="rId43"/>
    <p:sldId id="315" r:id="rId44"/>
    <p:sldId id="346" r:id="rId45"/>
    <p:sldId id="297" r:id="rId46"/>
    <p:sldId id="330" r:id="rId47"/>
    <p:sldId id="348" r:id="rId48"/>
    <p:sldId id="347" r:id="rId49"/>
    <p:sldId id="331" r:id="rId50"/>
    <p:sldId id="332" r:id="rId51"/>
    <p:sldId id="353" r:id="rId52"/>
    <p:sldId id="333" r:id="rId53"/>
    <p:sldId id="283" r:id="rId54"/>
    <p:sldId id="351" r:id="rId55"/>
    <p:sldId id="352" r:id="rId56"/>
    <p:sldId id="335" r:id="rId57"/>
    <p:sldId id="336" r:id="rId58"/>
    <p:sldId id="337" r:id="rId59"/>
    <p:sldId id="338" r:id="rId60"/>
    <p:sldId id="341" r:id="rId61"/>
    <p:sldId id="339" r:id="rId62"/>
    <p:sldId id="340" r:id="rId63"/>
    <p:sldId id="317" r:id="rId64"/>
    <p:sldId id="289" r:id="rId65"/>
    <p:sldId id="290" r:id="rId66"/>
    <p:sldId id="291" r:id="rId67"/>
    <p:sldId id="344" r:id="rId68"/>
    <p:sldId id="342" r:id="rId69"/>
  </p:sldIdLst>
  <p:sldSz cx="9144000" cy="6858000" type="screen4x3"/>
  <p:notesSz cx="7315200" cy="9601200"/>
  <p:custDataLst>
    <p:tags r:id="rId7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6" autoAdjust="0"/>
    <p:restoredTop sz="94697" autoAdjust="0"/>
  </p:normalViewPr>
  <p:slideViewPr>
    <p:cSldViewPr>
      <p:cViewPr varScale="1">
        <p:scale>
          <a:sx n="106" d="100"/>
          <a:sy n="106" d="100"/>
        </p:scale>
        <p:origin x="-1128" y="-90"/>
      </p:cViewPr>
      <p:guideLst>
        <p:guide orient="horz" pos="2160"/>
        <p:guide pos="2880"/>
      </p:guideLst>
    </p:cSldViewPr>
  </p:slideViewPr>
  <p:outlineViewPr>
    <p:cViewPr>
      <p:scale>
        <a:sx n="33" d="100"/>
        <a:sy n="33" d="100"/>
      </p:scale>
      <p:origin x="0" y="3834"/>
    </p:cViewPr>
  </p:outlineViewPr>
  <p:notesTextViewPr>
    <p:cViewPr>
      <p:scale>
        <a:sx n="100" d="100"/>
        <a:sy n="100" d="100"/>
      </p:scale>
      <p:origin x="0" y="0"/>
    </p:cViewPr>
  </p:notesTextViewPr>
  <p:sorterViewPr>
    <p:cViewPr>
      <p:scale>
        <a:sx n="66" d="100"/>
        <a:sy n="66" d="100"/>
      </p:scale>
      <p:origin x="0" y="187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1AC4BCC2-C0CB-4BA1-9380-CD0509632D82}" type="datetimeFigureOut">
              <a:rPr lang="en-US" smtClean="0"/>
              <a:pPr/>
              <a:t>8/14/2012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0532AA2-A110-4122-9D92-1834CB3A18A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58D43FA-EA45-4E95-A1BD-85BA1BC31B43}" type="datetime1">
              <a:rPr lang="en-US" smtClean="0"/>
              <a:pPr/>
              <a:t>8/14/2012</a:t>
            </a:fld>
            <a:endParaRPr lang="en-US"/>
          </a:p>
        </p:txBody>
      </p:sp>
      <p:sp>
        <p:nvSpPr>
          <p:cNvPr id="17" name="Footer Placeholder 16"/>
          <p:cNvSpPr>
            <a:spLocks noGrp="1"/>
          </p:cNvSpPr>
          <p:nvPr>
            <p:ph type="ftr" sz="quarter" idx="11"/>
          </p:nvPr>
        </p:nvSpPr>
        <p:spPr/>
        <p:txBody>
          <a:bodyPr/>
          <a:lstStyle/>
          <a:p>
            <a:r>
              <a:rPr lang="en-US" smtClean="0"/>
              <a:t>An Overview of Contemporary Online  Education (for Civil Engineers)</a:t>
            </a: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8774EFCB-C1E4-41C3-89D3-F0692ECE7111}"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38EF9D-879A-4F35-A8F5-7E72260860BE}" type="datetime1">
              <a:rPr lang="en-US" smtClean="0"/>
              <a:pPr/>
              <a:t>8/14/2012</a:t>
            </a:fld>
            <a:endParaRPr lang="en-US"/>
          </a:p>
        </p:txBody>
      </p:sp>
      <p:sp>
        <p:nvSpPr>
          <p:cNvPr id="5" name="Footer Placeholder 4"/>
          <p:cNvSpPr>
            <a:spLocks noGrp="1"/>
          </p:cNvSpPr>
          <p:nvPr>
            <p:ph type="ftr" sz="quarter" idx="11"/>
          </p:nvPr>
        </p:nvSpPr>
        <p:spPr/>
        <p:txBody>
          <a:bodyPr/>
          <a:lstStyle/>
          <a:p>
            <a:r>
              <a:rPr lang="en-US" smtClean="0"/>
              <a:t>An Overview of Contemporary Online  Education (for Civil Engineers)</a:t>
            </a:r>
            <a:endParaRPr lang="en-US"/>
          </a:p>
        </p:txBody>
      </p:sp>
      <p:sp>
        <p:nvSpPr>
          <p:cNvPr id="6" name="Slide Number Placeholder 5"/>
          <p:cNvSpPr>
            <a:spLocks noGrp="1"/>
          </p:cNvSpPr>
          <p:nvPr>
            <p:ph type="sldNum" sz="quarter" idx="12"/>
          </p:nvPr>
        </p:nvSpPr>
        <p:spPr/>
        <p:txBody>
          <a:bodyPr/>
          <a:lstStyle/>
          <a:p>
            <a:fld id="{8774EFCB-C1E4-41C3-89D3-F0692ECE711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EA7659-F653-436D-BD57-84B71D00DB9C}" type="datetime1">
              <a:rPr lang="en-US" smtClean="0"/>
              <a:pPr/>
              <a:t>8/14/2012</a:t>
            </a:fld>
            <a:endParaRPr lang="en-US"/>
          </a:p>
        </p:txBody>
      </p:sp>
      <p:sp>
        <p:nvSpPr>
          <p:cNvPr id="5" name="Footer Placeholder 4"/>
          <p:cNvSpPr>
            <a:spLocks noGrp="1"/>
          </p:cNvSpPr>
          <p:nvPr>
            <p:ph type="ftr" sz="quarter" idx="11"/>
          </p:nvPr>
        </p:nvSpPr>
        <p:spPr/>
        <p:txBody>
          <a:bodyPr/>
          <a:lstStyle/>
          <a:p>
            <a:r>
              <a:rPr lang="en-US" smtClean="0"/>
              <a:t>An Overview of Contemporary Online  Education (for Civil Engineers)</a:t>
            </a:r>
            <a:endParaRPr lang="en-US"/>
          </a:p>
        </p:txBody>
      </p:sp>
      <p:sp>
        <p:nvSpPr>
          <p:cNvPr id="6" name="Slide Number Placeholder 5"/>
          <p:cNvSpPr>
            <a:spLocks noGrp="1"/>
          </p:cNvSpPr>
          <p:nvPr>
            <p:ph type="sldNum" sz="quarter" idx="12"/>
          </p:nvPr>
        </p:nvSpPr>
        <p:spPr/>
        <p:txBody>
          <a:bodyPr/>
          <a:lstStyle/>
          <a:p>
            <a:fld id="{8774EFCB-C1E4-41C3-89D3-F0692ECE711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2DAA1D1-157F-4E29-8997-9DB7E54711BA}" type="datetime1">
              <a:rPr lang="en-US" smtClean="0"/>
              <a:pPr/>
              <a:t>8/14/2012</a:t>
            </a:fld>
            <a:endParaRPr lang="en-US"/>
          </a:p>
        </p:txBody>
      </p:sp>
      <p:sp>
        <p:nvSpPr>
          <p:cNvPr id="5" name="Footer Placeholder 4"/>
          <p:cNvSpPr>
            <a:spLocks noGrp="1"/>
          </p:cNvSpPr>
          <p:nvPr>
            <p:ph type="ftr" sz="quarter" idx="11"/>
          </p:nvPr>
        </p:nvSpPr>
        <p:spPr>
          <a:xfrm>
            <a:off x="914400" y="6172200"/>
            <a:ext cx="4953000" cy="457200"/>
          </a:xfrm>
        </p:spPr>
        <p:txBody>
          <a:bodyPr/>
          <a:lstStyle/>
          <a:p>
            <a:r>
              <a:rPr lang="en-US" smtClean="0"/>
              <a:t>An Overview of Contemporary Online  Education (for Civil Engineers)</a:t>
            </a:r>
            <a:endParaRPr lang="en-US" dirty="0"/>
          </a:p>
        </p:txBody>
      </p:sp>
      <p:sp>
        <p:nvSpPr>
          <p:cNvPr id="6" name="Slide Number Placeholder 5"/>
          <p:cNvSpPr>
            <a:spLocks noGrp="1"/>
          </p:cNvSpPr>
          <p:nvPr>
            <p:ph type="sldNum" sz="quarter" idx="12"/>
          </p:nvPr>
        </p:nvSpPr>
        <p:spPr/>
        <p:txBody>
          <a:bodyPr/>
          <a:lstStyle/>
          <a:p>
            <a:fld id="{8774EFCB-C1E4-41C3-89D3-F0692ECE7111}"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CD30C95-5CCF-4A82-9096-9E432805E5B0}" type="datetime1">
              <a:rPr lang="en-US" smtClean="0"/>
              <a:pPr/>
              <a:t>8/14/2012</a:t>
            </a:fld>
            <a:endParaRPr lang="en-US"/>
          </a:p>
        </p:txBody>
      </p:sp>
      <p:sp>
        <p:nvSpPr>
          <p:cNvPr id="5" name="Footer Placeholder 4"/>
          <p:cNvSpPr>
            <a:spLocks noGrp="1"/>
          </p:cNvSpPr>
          <p:nvPr>
            <p:ph type="ftr" sz="quarter" idx="11"/>
          </p:nvPr>
        </p:nvSpPr>
        <p:spPr>
          <a:xfrm>
            <a:off x="800100" y="6172200"/>
            <a:ext cx="5372100" cy="457200"/>
          </a:xfrm>
        </p:spPr>
        <p:txBody>
          <a:bodyPr/>
          <a:lstStyle/>
          <a:p>
            <a:r>
              <a:rPr lang="en-US" smtClean="0"/>
              <a:t>An Overview of Contemporary Online  Education (for Civil Engineers)</a:t>
            </a: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8774EFCB-C1E4-41C3-89D3-F0692ECE711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57603A5-4C4B-44B0-BDA5-34B52B99452F}" type="datetime1">
              <a:rPr lang="en-US" smtClean="0"/>
              <a:pPr/>
              <a:t>8/14/2012</a:t>
            </a:fld>
            <a:endParaRPr lang="en-US"/>
          </a:p>
        </p:txBody>
      </p:sp>
      <p:sp>
        <p:nvSpPr>
          <p:cNvPr id="6" name="Footer Placeholder 5"/>
          <p:cNvSpPr>
            <a:spLocks noGrp="1"/>
          </p:cNvSpPr>
          <p:nvPr>
            <p:ph type="ftr" sz="quarter" idx="11"/>
          </p:nvPr>
        </p:nvSpPr>
        <p:spPr/>
        <p:txBody>
          <a:bodyPr/>
          <a:lstStyle/>
          <a:p>
            <a:r>
              <a:rPr lang="en-US" smtClean="0"/>
              <a:t>An Overview of Contemporary Online  Education (for Civil Engineers)</a:t>
            </a:r>
            <a:endParaRPr lang="en-US"/>
          </a:p>
        </p:txBody>
      </p:sp>
      <p:sp>
        <p:nvSpPr>
          <p:cNvPr id="7" name="Slide Number Placeholder 6"/>
          <p:cNvSpPr>
            <a:spLocks noGrp="1"/>
          </p:cNvSpPr>
          <p:nvPr>
            <p:ph type="sldNum" sz="quarter" idx="12"/>
          </p:nvPr>
        </p:nvSpPr>
        <p:spPr/>
        <p:txBody>
          <a:bodyPr/>
          <a:lstStyle/>
          <a:p>
            <a:fld id="{8774EFCB-C1E4-41C3-89D3-F0692ECE7111}"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777B4AA-7BB0-4635-A4C9-6CF6A0A29EED}" type="datetime1">
              <a:rPr lang="en-US" smtClean="0"/>
              <a:pPr/>
              <a:t>8/14/2012</a:t>
            </a:fld>
            <a:endParaRPr lang="en-US"/>
          </a:p>
        </p:txBody>
      </p:sp>
      <p:sp>
        <p:nvSpPr>
          <p:cNvPr id="8" name="Footer Placeholder 7"/>
          <p:cNvSpPr>
            <a:spLocks noGrp="1"/>
          </p:cNvSpPr>
          <p:nvPr>
            <p:ph type="ftr" sz="quarter" idx="11"/>
          </p:nvPr>
        </p:nvSpPr>
        <p:spPr/>
        <p:txBody>
          <a:bodyPr/>
          <a:lstStyle/>
          <a:p>
            <a:r>
              <a:rPr lang="en-US" smtClean="0"/>
              <a:t>An Overview of Contemporary Online  Education (for Civil Engineers)</a:t>
            </a:r>
            <a:endParaRPr lang="en-US"/>
          </a:p>
        </p:txBody>
      </p:sp>
      <p:sp>
        <p:nvSpPr>
          <p:cNvPr id="9" name="Slide Number Placeholder 8"/>
          <p:cNvSpPr>
            <a:spLocks noGrp="1"/>
          </p:cNvSpPr>
          <p:nvPr>
            <p:ph type="sldNum" sz="quarter" idx="12"/>
          </p:nvPr>
        </p:nvSpPr>
        <p:spPr/>
        <p:txBody>
          <a:bodyPr/>
          <a:lstStyle/>
          <a:p>
            <a:fld id="{8774EFCB-C1E4-41C3-89D3-F0692ECE7111}"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DF7E9E5-75E1-4192-9C2B-A2310D1F8615}" type="datetime1">
              <a:rPr lang="en-US" smtClean="0"/>
              <a:pPr/>
              <a:t>8/14/2012</a:t>
            </a:fld>
            <a:endParaRPr lang="en-US"/>
          </a:p>
        </p:txBody>
      </p:sp>
      <p:sp>
        <p:nvSpPr>
          <p:cNvPr id="4" name="Footer Placeholder 3"/>
          <p:cNvSpPr>
            <a:spLocks noGrp="1"/>
          </p:cNvSpPr>
          <p:nvPr>
            <p:ph type="ftr" sz="quarter" idx="11"/>
          </p:nvPr>
        </p:nvSpPr>
        <p:spPr/>
        <p:txBody>
          <a:bodyPr/>
          <a:lstStyle/>
          <a:p>
            <a:r>
              <a:rPr lang="en-US" smtClean="0"/>
              <a:t>An Overview of Contemporary Online  Education (for Civil Engineers)</a:t>
            </a:r>
            <a:endParaRPr lang="en-US"/>
          </a:p>
        </p:txBody>
      </p:sp>
      <p:sp>
        <p:nvSpPr>
          <p:cNvPr id="5" name="Slide Number Placeholder 4"/>
          <p:cNvSpPr>
            <a:spLocks noGrp="1"/>
          </p:cNvSpPr>
          <p:nvPr>
            <p:ph type="sldNum" sz="quarter" idx="12"/>
          </p:nvPr>
        </p:nvSpPr>
        <p:spPr/>
        <p:txBody>
          <a:bodyPr/>
          <a:lstStyle/>
          <a:p>
            <a:fld id="{8774EFCB-C1E4-41C3-89D3-F0692ECE711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8D8367-D538-432F-8B86-92BE9F69151A}" type="datetime1">
              <a:rPr lang="en-US" smtClean="0"/>
              <a:pPr/>
              <a:t>8/14/2012</a:t>
            </a:fld>
            <a:endParaRPr lang="en-US"/>
          </a:p>
        </p:txBody>
      </p:sp>
      <p:sp>
        <p:nvSpPr>
          <p:cNvPr id="3" name="Footer Placeholder 2"/>
          <p:cNvSpPr>
            <a:spLocks noGrp="1"/>
          </p:cNvSpPr>
          <p:nvPr>
            <p:ph type="ftr" sz="quarter" idx="11"/>
          </p:nvPr>
        </p:nvSpPr>
        <p:spPr/>
        <p:txBody>
          <a:bodyPr/>
          <a:lstStyle/>
          <a:p>
            <a:r>
              <a:rPr lang="en-US" smtClean="0"/>
              <a:t>An Overview of Contemporary Online  Education (for Civil Engineers)</a:t>
            </a:r>
            <a:endParaRPr lang="en-US"/>
          </a:p>
        </p:txBody>
      </p:sp>
      <p:sp>
        <p:nvSpPr>
          <p:cNvPr id="4" name="Slide Number Placeholder 3"/>
          <p:cNvSpPr>
            <a:spLocks noGrp="1"/>
          </p:cNvSpPr>
          <p:nvPr>
            <p:ph type="sldNum" sz="quarter" idx="12"/>
          </p:nvPr>
        </p:nvSpPr>
        <p:spPr/>
        <p:txBody>
          <a:bodyPr/>
          <a:lstStyle/>
          <a:p>
            <a:fld id="{8774EFCB-C1E4-41C3-89D3-F0692ECE711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9A0530A-3E9F-44FE-8D3B-C497587458A9}" type="datetime1">
              <a:rPr lang="en-US" smtClean="0"/>
              <a:pPr/>
              <a:t>8/14/2012</a:t>
            </a:fld>
            <a:endParaRPr lang="en-US"/>
          </a:p>
        </p:txBody>
      </p:sp>
      <p:sp>
        <p:nvSpPr>
          <p:cNvPr id="6" name="Footer Placeholder 5"/>
          <p:cNvSpPr>
            <a:spLocks noGrp="1"/>
          </p:cNvSpPr>
          <p:nvPr>
            <p:ph type="ftr" sz="quarter" idx="11"/>
          </p:nvPr>
        </p:nvSpPr>
        <p:spPr/>
        <p:txBody>
          <a:bodyPr/>
          <a:lstStyle/>
          <a:p>
            <a:r>
              <a:rPr lang="en-US" smtClean="0"/>
              <a:t>An Overview of Contemporary Online  Education (for Civil Engineers)</a:t>
            </a:r>
            <a:endParaRPr lang="en-US"/>
          </a:p>
        </p:txBody>
      </p:sp>
      <p:sp>
        <p:nvSpPr>
          <p:cNvPr id="7" name="Slide Number Placeholder 6"/>
          <p:cNvSpPr>
            <a:spLocks noGrp="1"/>
          </p:cNvSpPr>
          <p:nvPr>
            <p:ph type="sldNum" sz="quarter" idx="12"/>
          </p:nvPr>
        </p:nvSpPr>
        <p:spPr/>
        <p:txBody>
          <a:bodyPr/>
          <a:lstStyle/>
          <a:p>
            <a:fld id="{8774EFCB-C1E4-41C3-89D3-F0692ECE7111}"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B127A64-A79F-478F-9CE9-6FAF7CA2D01B}" type="datetime1">
              <a:rPr lang="en-US" smtClean="0"/>
              <a:pPr/>
              <a:t>8/14/2012</a:t>
            </a:fld>
            <a:endParaRPr lang="en-US"/>
          </a:p>
        </p:txBody>
      </p:sp>
      <p:sp>
        <p:nvSpPr>
          <p:cNvPr id="6" name="Footer Placeholder 5"/>
          <p:cNvSpPr>
            <a:spLocks noGrp="1"/>
          </p:cNvSpPr>
          <p:nvPr>
            <p:ph type="ftr" sz="quarter" idx="11"/>
          </p:nvPr>
        </p:nvSpPr>
        <p:spPr>
          <a:xfrm>
            <a:off x="914400" y="6172200"/>
            <a:ext cx="5105400" cy="457200"/>
          </a:xfrm>
        </p:spPr>
        <p:txBody>
          <a:bodyPr/>
          <a:lstStyle/>
          <a:p>
            <a:r>
              <a:rPr lang="en-US" smtClean="0"/>
              <a:t>An Overview of Contemporary Online  Education (for Civil Engineers)</a:t>
            </a:r>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8774EFCB-C1E4-41C3-89D3-F0692ECE7111}"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3F68757-96A7-4137-BD8D-BB6862073C02}" type="datetime1">
              <a:rPr lang="en-US" smtClean="0"/>
              <a:pPr/>
              <a:t>8/14/2012</a:t>
            </a:fld>
            <a:endParaRPr lang="en-US"/>
          </a:p>
        </p:txBody>
      </p:sp>
      <p:sp>
        <p:nvSpPr>
          <p:cNvPr id="3" name="Footer Placeholder 2"/>
          <p:cNvSpPr>
            <a:spLocks noGrp="1"/>
          </p:cNvSpPr>
          <p:nvPr>
            <p:ph type="ftr" sz="quarter" idx="3"/>
          </p:nvPr>
        </p:nvSpPr>
        <p:spPr>
          <a:xfrm>
            <a:off x="914400" y="6172200"/>
            <a:ext cx="4876800" cy="457200"/>
          </a:xfrm>
          <a:prstGeom prst="rect">
            <a:avLst/>
          </a:prstGeom>
        </p:spPr>
        <p:txBody>
          <a:bodyPr anchor="ctr" anchorCtr="0"/>
          <a:lstStyle>
            <a:lvl1pPr eaLnBrk="1" latinLnBrk="0" hangingPunct="1">
              <a:defRPr kumimoji="0" sz="1400">
                <a:solidFill>
                  <a:schemeClr val="tx2"/>
                </a:solidFill>
              </a:defRPr>
            </a:lvl1pPr>
          </a:lstStyle>
          <a:p>
            <a:r>
              <a:rPr lang="en-US" smtClean="0"/>
              <a:t>An Overview of Contemporary Online  Education (for Civil Engineers)</a:t>
            </a:r>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8774EFCB-C1E4-41C3-89D3-F0692ECE711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dce.k-state.edu/students/services/exam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nosignificantdifference.org/faq.asp" TargetMode="External"/><Relationship Id="rId2" Type="http://schemas.openxmlformats.org/officeDocument/2006/relationships/hyperlink" Target="http://www.nosignificantdifference.org/"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educause.edu/ero/article/instructional-design-approach-updating-online-course-curriculum"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prezi.com/" TargetMode="External"/><Relationship Id="rId2" Type="http://schemas.openxmlformats.org/officeDocument/2006/relationships/hyperlink" Target="http://www.tableausoftware.com/public/" TargetMode="External"/><Relationship Id="rId1" Type="http://schemas.openxmlformats.org/officeDocument/2006/relationships/slideLayout" Target="../slideLayouts/slideLayout2.xml"/><Relationship Id="rId6" Type="http://schemas.openxmlformats.org/officeDocument/2006/relationships/hyperlink" Target="http://www.libreoffice.org/" TargetMode="External"/><Relationship Id="rId5" Type="http://schemas.openxmlformats.org/officeDocument/2006/relationships/hyperlink" Target="http://audacity.sourceforge.net/" TargetMode="External"/><Relationship Id="rId4" Type="http://schemas.openxmlformats.org/officeDocument/2006/relationships/hyperlink" Target="http://secondlife.com/"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k-state.edu/dss/k-access/" TargetMode="External"/><Relationship Id="rId2" Type="http://schemas.openxmlformats.org/officeDocument/2006/relationships/hyperlink" Target="http://www.k-state.edu/dss/" TargetMode="External"/><Relationship Id="rId1" Type="http://schemas.openxmlformats.org/officeDocument/2006/relationships/slideLayout" Target="../slideLayouts/slideLayout2.xml"/><Relationship Id="rId4" Type="http://schemas.openxmlformats.org/officeDocument/2006/relationships/hyperlink" Target="http://www.k-state.edu/dss/k-access/checklist.html"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jolt.merlot.org/" TargetMode="External"/><Relationship Id="rId2" Type="http://schemas.openxmlformats.org/officeDocument/2006/relationships/hyperlink" Target="http://www.educause.edu/ero" TargetMode="External"/><Relationship Id="rId1" Type="http://schemas.openxmlformats.org/officeDocument/2006/relationships/slideLayout" Target="../slideLayouts/slideLayout2.xml"/><Relationship Id="rId5" Type="http://schemas.openxmlformats.org/officeDocument/2006/relationships/hyperlink" Target="http://www.irrodl.org/index.php/irrodl" TargetMode="External"/><Relationship Id="rId4" Type="http://schemas.openxmlformats.org/officeDocument/2006/relationships/hyperlink" Target="http://www.merlot.org/merlot/index.htm"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http://www.lib.k-state.edu/" TargetMode="External"/><Relationship Id="rId2" Type="http://schemas.openxmlformats.org/officeDocument/2006/relationships/hyperlink" Target="http://www.dce.k-state.edu/students/services/courses" TargetMode="External"/><Relationship Id="rId1" Type="http://schemas.openxmlformats.org/officeDocument/2006/relationships/slideLayout" Target="../slideLayouts/slideLayout2.xml"/><Relationship Id="rId5" Type="http://schemas.openxmlformats.org/officeDocument/2006/relationships/hyperlink" Target="http://guides.lib.k-state.edu/" TargetMode="External"/><Relationship Id="rId4" Type="http://schemas.openxmlformats.org/officeDocument/2006/relationships/hyperlink" Target="http://www.lib.k-state.edu/distance-learning"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grow.arizona.edu/"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www.sciencedirect.com/science/article/pii/S0360131507000036"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ineer.org/Events/ICEE2002/Proceedings/Papers/Index/O334-O337/O334.pdf" TargetMode="External"/><Relationship Id="rId2" Type="http://schemas.openxmlformats.org/officeDocument/2006/relationships/hyperlink" Target="http://onlinelibrary.wiley.com/doi/10.1002/cae.20186/pdf" TargetMode="External"/><Relationship Id="rId1" Type="http://schemas.openxmlformats.org/officeDocument/2006/relationships/slideLayout" Target="../slideLayouts/slideLayout2.xml"/><Relationship Id="rId4" Type="http://schemas.openxmlformats.org/officeDocument/2006/relationships/hyperlink" Target="http://citeseerx.ist.psu.edu/viewdoc/summary?doi=10.1.1.101.4970" TargetMode="External"/></Relationships>
</file>

<file path=ppt/slides/_rels/slide66.xml.rels><?xml version="1.0" encoding="UTF-8" standalone="yes"?>
<Relationships xmlns="http://schemas.openxmlformats.org/package/2006/relationships"><Relationship Id="rId2" Type="http://schemas.openxmlformats.org/officeDocument/2006/relationships/hyperlink" Target="http://www.sciencedirect.com/science/article/pii/S0360131507000036"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www.ariadne.ac.uk/issue49/yan-han"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www.k-state.edu/ID/ContemporaryOnlineEducatio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70000" lnSpcReduction="20000"/>
          </a:bodyPr>
          <a:lstStyle/>
          <a:p>
            <a:r>
              <a:rPr lang="en-US" dirty="0" smtClean="0"/>
              <a:t>A Presentation to </a:t>
            </a:r>
          </a:p>
          <a:p>
            <a:r>
              <a:rPr lang="en-US" dirty="0" smtClean="0"/>
              <a:t>Dept. of Civil Engineering, </a:t>
            </a:r>
          </a:p>
          <a:p>
            <a:r>
              <a:rPr lang="en-US" dirty="0" smtClean="0"/>
              <a:t>College of Engineering, K-State </a:t>
            </a:r>
          </a:p>
          <a:p>
            <a:endParaRPr lang="en-US" dirty="0" smtClean="0"/>
          </a:p>
          <a:p>
            <a:r>
              <a:rPr lang="en-US" dirty="0" smtClean="0"/>
              <a:t>Fall 2012</a:t>
            </a:r>
            <a:endParaRPr lang="en-US" dirty="0"/>
          </a:p>
        </p:txBody>
      </p:sp>
      <p:sp>
        <p:nvSpPr>
          <p:cNvPr id="2" name="Title 1"/>
          <p:cNvSpPr>
            <a:spLocks noGrp="1"/>
          </p:cNvSpPr>
          <p:nvPr>
            <p:ph type="ctrTitle"/>
          </p:nvPr>
        </p:nvSpPr>
        <p:spPr/>
        <p:txBody>
          <a:bodyPr>
            <a:normAutofit fontScale="90000"/>
          </a:bodyPr>
          <a:lstStyle/>
          <a:p>
            <a:r>
              <a:rPr lang="en-US" dirty="0" smtClean="0"/>
              <a:t>An Overview of </a:t>
            </a:r>
            <a:br>
              <a:rPr lang="en-US" dirty="0" smtClean="0"/>
            </a:br>
            <a:r>
              <a:rPr lang="en-US" dirty="0" smtClean="0"/>
              <a:t>Contemporary Online Education </a:t>
            </a:r>
            <a:br>
              <a:rPr lang="en-US" dirty="0" smtClean="0"/>
            </a:br>
            <a:r>
              <a:rPr lang="en-US" dirty="0" smtClean="0"/>
              <a:t>(for Civil Engineers)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Seven Strategies for Faculty Success in Distance Education</a:t>
            </a:r>
            <a:endParaRPr lang="en-US" dirty="0"/>
          </a:p>
        </p:txBody>
      </p:sp>
      <p:sp>
        <p:nvSpPr>
          <p:cNvPr id="4" name="Slide Number Placeholder 3"/>
          <p:cNvSpPr>
            <a:spLocks noGrp="1"/>
          </p:cNvSpPr>
          <p:nvPr>
            <p:ph type="sldNum" sz="quarter" idx="12"/>
          </p:nvPr>
        </p:nvSpPr>
        <p:spPr/>
        <p:txBody>
          <a:bodyPr/>
          <a:lstStyle/>
          <a:p>
            <a:fld id="{8774EFCB-C1E4-41C3-89D3-F0692ECE7111}" type="slidenum">
              <a:rPr lang="en-US" smtClean="0"/>
              <a:pPr/>
              <a:t>10</a:t>
            </a:fld>
            <a:endParaRPr lang="en-US"/>
          </a:p>
        </p:txBody>
      </p:sp>
      <p:sp>
        <p:nvSpPr>
          <p:cNvPr id="3" name="Content Placeholder 2"/>
          <p:cNvSpPr>
            <a:spLocks noGrp="1"/>
          </p:cNvSpPr>
          <p:nvPr>
            <p:ph sz="quarter" idx="1"/>
          </p:nvPr>
        </p:nvSpPr>
        <p:spPr/>
        <p:txBody>
          <a:bodyPr>
            <a:normAutofit fontScale="92500" lnSpcReduction="20000"/>
          </a:bodyPr>
          <a:lstStyle/>
          <a:p>
            <a:pPr algn="ctr">
              <a:buNone/>
            </a:pPr>
            <a:r>
              <a:rPr lang="en-US" sz="2000" dirty="0" smtClean="0"/>
              <a:t>(Howell, Saba, Lindsay, &amp; Williams, 2004)</a:t>
            </a:r>
          </a:p>
          <a:p>
            <a:r>
              <a:rPr lang="en-US" dirty="0" smtClean="0"/>
              <a:t>Faculty who teach online require a range of support (based on a review of the research and university strategic plans for online learning) </a:t>
            </a:r>
          </a:p>
          <a:p>
            <a:pPr marL="777240" lvl="1" indent="-457200">
              <a:buFont typeface="+mj-lt"/>
              <a:buAutoNum type="arabicPeriod"/>
            </a:pPr>
            <a:r>
              <a:rPr lang="en-US" dirty="0" smtClean="0"/>
              <a:t>College and department responsibility</a:t>
            </a:r>
          </a:p>
          <a:p>
            <a:pPr marL="777240" lvl="1" indent="-457200">
              <a:buFont typeface="+mj-lt"/>
              <a:buAutoNum type="arabicPeriod"/>
            </a:pPr>
            <a:r>
              <a:rPr lang="en-US" dirty="0" smtClean="0"/>
              <a:t>Timely information about distance education programs and activities</a:t>
            </a:r>
          </a:p>
          <a:p>
            <a:pPr marL="777240" lvl="1" indent="-457200">
              <a:buFont typeface="+mj-lt"/>
              <a:buAutoNum type="arabicPeriod"/>
            </a:pPr>
            <a:r>
              <a:rPr lang="en-US" dirty="0" smtClean="0"/>
              <a:t>Encouragement to incorporate technology into their traditional classrooms </a:t>
            </a:r>
          </a:p>
          <a:p>
            <a:pPr marL="777240" lvl="1" indent="-457200">
              <a:buFont typeface="+mj-lt"/>
              <a:buAutoNum type="arabicPeriod"/>
            </a:pPr>
            <a:r>
              <a:rPr lang="en-US" dirty="0" smtClean="0"/>
              <a:t>Incentives to participate in distance education (pay, bonuses toward tenure); addressing concerns about workload </a:t>
            </a:r>
          </a:p>
          <a:p>
            <a:pPr marL="777240" lvl="1" indent="-457200">
              <a:buFont typeface="+mj-lt"/>
              <a:buAutoNum type="arabicPeriod"/>
            </a:pPr>
            <a:r>
              <a:rPr lang="en-US" dirty="0" smtClean="0"/>
              <a:t>Improved training and instructional support </a:t>
            </a:r>
          </a:p>
          <a:p>
            <a:pPr marL="777240" lvl="1" indent="-457200">
              <a:buFont typeface="+mj-lt"/>
              <a:buAutoNum type="arabicPeriod"/>
            </a:pPr>
            <a:r>
              <a:rPr lang="en-US" dirty="0" smtClean="0"/>
              <a:t>A stronger distance education faculty community</a:t>
            </a:r>
          </a:p>
          <a:p>
            <a:pPr marL="777240" lvl="1" indent="-457200">
              <a:buFont typeface="+mj-lt"/>
              <a:buAutoNum type="arabicPeriod"/>
            </a:pPr>
            <a:r>
              <a:rPr lang="en-US" dirty="0" smtClean="0"/>
              <a:t>More education scholarship and research </a:t>
            </a:r>
            <a:endParaRPr lang="en-US" dirty="0"/>
          </a:p>
        </p:txBody>
      </p:sp>
      <p:sp>
        <p:nvSpPr>
          <p:cNvPr id="6" name="Footer Placeholder 5"/>
          <p:cNvSpPr>
            <a:spLocks noGrp="1"/>
          </p:cNvSpPr>
          <p:nvPr>
            <p:ph type="ftr" sz="quarter" idx="11"/>
          </p:nvPr>
        </p:nvSpPr>
        <p:spPr/>
        <p:txBody>
          <a:bodyPr/>
          <a:lstStyle/>
          <a:p>
            <a:r>
              <a:rPr lang="en-US" smtClean="0"/>
              <a:t>An Overview of Contemporary Online  Education (for Civil Engineers)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on Faculty Strengths </a:t>
            </a:r>
            <a:endParaRPr lang="en-US" dirty="0"/>
          </a:p>
        </p:txBody>
      </p:sp>
      <p:sp>
        <p:nvSpPr>
          <p:cNvPr id="6" name="Text Placeholder 5"/>
          <p:cNvSpPr>
            <a:spLocks noGrp="1"/>
          </p:cNvSpPr>
          <p:nvPr>
            <p:ph type="body" idx="1"/>
          </p:nvPr>
        </p:nvSpPr>
        <p:spPr/>
        <p:txBody>
          <a:bodyPr/>
          <a:lstStyle/>
          <a:p>
            <a:r>
              <a:rPr lang="en-US" dirty="0" smtClean="0"/>
              <a:t>Faculty Strengths</a:t>
            </a:r>
            <a:endParaRPr lang="en-US" dirty="0"/>
          </a:p>
        </p:txBody>
      </p:sp>
      <p:sp>
        <p:nvSpPr>
          <p:cNvPr id="7" name="Text Placeholder 6"/>
          <p:cNvSpPr>
            <a:spLocks noGrp="1"/>
          </p:cNvSpPr>
          <p:nvPr>
            <p:ph type="body" sz="half" idx="3"/>
          </p:nvPr>
        </p:nvSpPr>
        <p:spPr/>
        <p:txBody>
          <a:bodyPr/>
          <a:lstStyle/>
          <a:p>
            <a:r>
              <a:rPr lang="en-US" dirty="0" smtClean="0"/>
              <a:t>Areas to Build (Varies) </a:t>
            </a:r>
            <a:endParaRPr lang="en-US" dirty="0"/>
          </a:p>
        </p:txBody>
      </p:sp>
      <p:sp>
        <p:nvSpPr>
          <p:cNvPr id="4" name="Slide Number Placeholder 3"/>
          <p:cNvSpPr>
            <a:spLocks noGrp="1"/>
          </p:cNvSpPr>
          <p:nvPr>
            <p:ph type="sldNum" sz="quarter" idx="12"/>
          </p:nvPr>
        </p:nvSpPr>
        <p:spPr/>
        <p:txBody>
          <a:bodyPr/>
          <a:lstStyle/>
          <a:p>
            <a:fld id="{8774EFCB-C1E4-41C3-89D3-F0692ECE7111}" type="slidenum">
              <a:rPr lang="en-US" smtClean="0"/>
              <a:pPr/>
              <a:t>11</a:t>
            </a:fld>
            <a:endParaRPr lang="en-US"/>
          </a:p>
        </p:txBody>
      </p:sp>
      <p:sp>
        <p:nvSpPr>
          <p:cNvPr id="3" name="Content Placeholder 2"/>
          <p:cNvSpPr>
            <a:spLocks noGrp="1"/>
          </p:cNvSpPr>
          <p:nvPr>
            <p:ph sz="half" idx="2"/>
          </p:nvPr>
        </p:nvSpPr>
        <p:spPr/>
        <p:txBody>
          <a:bodyPr>
            <a:normAutofit/>
          </a:bodyPr>
          <a:lstStyle/>
          <a:p>
            <a:r>
              <a:rPr lang="en-US" dirty="0" smtClean="0"/>
              <a:t>In-depth knowledge of the domain field (and related fields) </a:t>
            </a:r>
          </a:p>
          <a:p>
            <a:r>
              <a:rPr lang="en-US" dirty="0" smtClean="0"/>
              <a:t>Technological savvy </a:t>
            </a:r>
          </a:p>
          <a:p>
            <a:r>
              <a:rPr lang="en-US" dirty="0" smtClean="0"/>
              <a:t>Empathetic and analytical knowledge of the students and their needs </a:t>
            </a:r>
          </a:p>
          <a:p>
            <a:r>
              <a:rPr lang="en-US" dirty="0" smtClean="0"/>
              <a:t>Experiences with online learning </a:t>
            </a:r>
            <a:endParaRPr lang="en-US" dirty="0"/>
          </a:p>
        </p:txBody>
      </p:sp>
      <p:sp>
        <p:nvSpPr>
          <p:cNvPr id="8" name="Content Placeholder 7"/>
          <p:cNvSpPr>
            <a:spLocks noGrp="1"/>
          </p:cNvSpPr>
          <p:nvPr>
            <p:ph sz="half" idx="4"/>
          </p:nvPr>
        </p:nvSpPr>
        <p:spPr/>
        <p:txBody>
          <a:bodyPr>
            <a:normAutofit lnSpcReduction="10000"/>
          </a:bodyPr>
          <a:lstStyle/>
          <a:p>
            <a:r>
              <a:rPr lang="en-US" dirty="0" smtClean="0"/>
              <a:t>Ways to support online learners</a:t>
            </a:r>
          </a:p>
          <a:p>
            <a:r>
              <a:rPr lang="en-US" dirty="0" smtClean="0"/>
              <a:t>Ways to build digital content effectively </a:t>
            </a:r>
          </a:p>
          <a:p>
            <a:pPr lvl="1"/>
            <a:r>
              <a:rPr lang="en-US" dirty="0" smtClean="0"/>
              <a:t>Pedagogically </a:t>
            </a:r>
          </a:p>
          <a:p>
            <a:pPr lvl="1"/>
            <a:r>
              <a:rPr lang="en-US" dirty="0" smtClean="0"/>
              <a:t>Technologically </a:t>
            </a:r>
          </a:p>
          <a:p>
            <a:pPr lvl="1"/>
            <a:r>
              <a:rPr lang="en-US" dirty="0" smtClean="0"/>
              <a:t>Securely</a:t>
            </a:r>
          </a:p>
          <a:p>
            <a:pPr lvl="1"/>
            <a:r>
              <a:rPr lang="en-US" dirty="0" smtClean="0"/>
              <a:t>Legally (copyright, accessibility, privacy rights) </a:t>
            </a:r>
          </a:p>
          <a:p>
            <a:pPr lvl="1"/>
            <a:endParaRPr lang="en-US" dirty="0"/>
          </a:p>
        </p:txBody>
      </p:sp>
      <p:sp>
        <p:nvSpPr>
          <p:cNvPr id="9" name="Footer Placeholder 8"/>
          <p:cNvSpPr>
            <a:spLocks noGrp="1"/>
          </p:cNvSpPr>
          <p:nvPr>
            <p:ph type="ftr" sz="quarter" idx="11"/>
          </p:nvPr>
        </p:nvSpPr>
        <p:spPr/>
        <p:txBody>
          <a:bodyPr/>
          <a:lstStyle/>
          <a:p>
            <a:r>
              <a:rPr lang="en-US" smtClean="0"/>
              <a:t>An Overview of Contemporary Online  Education (for Civil Engineers)</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Online Learners</a:t>
            </a:r>
            <a:endParaRPr lang="en-US" dirty="0"/>
          </a:p>
        </p:txBody>
      </p:sp>
      <p:sp>
        <p:nvSpPr>
          <p:cNvPr id="6" name="Slide Number Placeholder 5"/>
          <p:cNvSpPr>
            <a:spLocks noGrp="1"/>
          </p:cNvSpPr>
          <p:nvPr>
            <p:ph type="sldNum" sz="quarter" idx="12"/>
          </p:nvPr>
        </p:nvSpPr>
        <p:spPr/>
        <p:txBody>
          <a:bodyPr/>
          <a:lstStyle/>
          <a:p>
            <a:fld id="{8774EFCB-C1E4-41C3-89D3-F0692ECE7111}" type="slidenum">
              <a:rPr lang="en-US" smtClean="0"/>
              <a:pPr/>
              <a:t>12</a:t>
            </a:fld>
            <a:endParaRPr lang="en-US"/>
          </a:p>
        </p:txBody>
      </p:sp>
      <p:sp>
        <p:nvSpPr>
          <p:cNvPr id="10" name="Content Placeholder 9"/>
          <p:cNvSpPr>
            <a:spLocks noGrp="1"/>
          </p:cNvSpPr>
          <p:nvPr>
            <p:ph sz="quarter" idx="1"/>
          </p:nvPr>
        </p:nvSpPr>
        <p:spPr/>
        <p:txBody>
          <a:bodyPr>
            <a:normAutofit fontScale="77500" lnSpcReduction="20000"/>
          </a:bodyPr>
          <a:lstStyle/>
          <a:p>
            <a:pPr algn="ctr">
              <a:buNone/>
            </a:pPr>
            <a:r>
              <a:rPr lang="en-US" dirty="0" smtClean="0"/>
              <a:t>(Wang &amp; </a:t>
            </a:r>
            <a:r>
              <a:rPr lang="en-US" dirty="0" err="1" smtClean="0"/>
              <a:t>Newlin</a:t>
            </a:r>
            <a:r>
              <a:rPr lang="en-US" dirty="0" smtClean="0"/>
              <a:t>, 2002)</a:t>
            </a:r>
          </a:p>
          <a:p>
            <a:r>
              <a:rPr lang="en-US" dirty="0" smtClean="0"/>
              <a:t>Self-efficacy related to student persistence and performance across a variety of subject areas, experimental designs, and grade-levels (</a:t>
            </a:r>
            <a:r>
              <a:rPr lang="en-US" dirty="0" err="1" smtClean="0"/>
              <a:t>Multon</a:t>
            </a:r>
            <a:r>
              <a:rPr lang="en-US" dirty="0" smtClean="0"/>
              <a:t>, et al., 1991, as cited in </a:t>
            </a:r>
          </a:p>
          <a:p>
            <a:r>
              <a:rPr lang="en-US" dirty="0" smtClean="0"/>
              <a:t>Quasi-experimental design based on six sections of a psychology research methods course </a:t>
            </a:r>
          </a:p>
          <a:p>
            <a:r>
              <a:rPr lang="en-US" dirty="0" smtClean="0"/>
              <a:t>Student self-efficacy measures correlate </a:t>
            </a:r>
            <a:r>
              <a:rPr lang="en-US" dirty="0" smtClean="0"/>
              <a:t>with each other (to build a coherent construct) </a:t>
            </a:r>
            <a:endParaRPr lang="en-US" dirty="0" smtClean="0"/>
          </a:p>
          <a:p>
            <a:r>
              <a:rPr lang="en-US" dirty="0" smtClean="0"/>
              <a:t>Student motivations in taking online courses affected their final grades; highly motivated students performed better grade-wise </a:t>
            </a:r>
          </a:p>
          <a:p>
            <a:r>
              <a:rPr lang="en-US" dirty="0" smtClean="0"/>
              <a:t>Students who preferred Web-based learning environments and who were curious about web classes were more interactive online and studied more hours a week than those who enrolled only because of course availability </a:t>
            </a:r>
          </a:p>
          <a:p>
            <a:r>
              <a:rPr lang="en-US" dirty="0" smtClean="0"/>
              <a:t>Online behaviors in terms of accessing the course site in Week 1 was correlated with their final grades in class </a:t>
            </a:r>
          </a:p>
          <a:p>
            <a:pPr lvl="1"/>
            <a:r>
              <a:rPr lang="en-US" dirty="0" smtClean="0"/>
              <a:t>Faculty would do well to closely monitor online learner behaviors </a:t>
            </a:r>
            <a:endParaRPr lang="en-US" dirty="0"/>
          </a:p>
        </p:txBody>
      </p:sp>
      <p:sp>
        <p:nvSpPr>
          <p:cNvPr id="7" name="Footer Placeholder 6"/>
          <p:cNvSpPr>
            <a:spLocks noGrp="1"/>
          </p:cNvSpPr>
          <p:nvPr>
            <p:ph type="ftr" sz="quarter" idx="11"/>
          </p:nvPr>
        </p:nvSpPr>
        <p:spPr/>
        <p:txBody>
          <a:bodyPr/>
          <a:lstStyle/>
          <a:p>
            <a:r>
              <a:rPr lang="en-US" smtClean="0"/>
              <a:t>An Overview of Contemporary Online  Education (for Civil Engineers)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Barriers to Online Students </a:t>
            </a:r>
            <a:endParaRPr lang="en-US" dirty="0"/>
          </a:p>
        </p:txBody>
      </p:sp>
      <p:sp>
        <p:nvSpPr>
          <p:cNvPr id="4" name="Slide Number Placeholder 3"/>
          <p:cNvSpPr>
            <a:spLocks noGrp="1"/>
          </p:cNvSpPr>
          <p:nvPr>
            <p:ph type="sldNum" sz="quarter" idx="12"/>
          </p:nvPr>
        </p:nvSpPr>
        <p:spPr/>
        <p:txBody>
          <a:bodyPr/>
          <a:lstStyle/>
          <a:p>
            <a:fld id="{8774EFCB-C1E4-41C3-89D3-F0692ECE7111}" type="slidenum">
              <a:rPr lang="en-US" smtClean="0"/>
              <a:pPr/>
              <a:t>13</a:t>
            </a:fld>
            <a:endParaRPr lang="en-US"/>
          </a:p>
        </p:txBody>
      </p:sp>
      <p:sp>
        <p:nvSpPr>
          <p:cNvPr id="5" name="Content Placeholder 4"/>
          <p:cNvSpPr>
            <a:spLocks noGrp="1"/>
          </p:cNvSpPr>
          <p:nvPr>
            <p:ph sz="quarter" idx="1"/>
          </p:nvPr>
        </p:nvSpPr>
        <p:spPr/>
        <p:txBody>
          <a:bodyPr>
            <a:normAutofit fontScale="92500" lnSpcReduction="10000"/>
          </a:bodyPr>
          <a:lstStyle/>
          <a:p>
            <a:pPr algn="ctr">
              <a:buNone/>
            </a:pPr>
            <a:r>
              <a:rPr lang="en-US" sz="2000" dirty="0" smtClean="0"/>
              <a:t>(</a:t>
            </a:r>
            <a:r>
              <a:rPr lang="en-US" sz="2000" dirty="0" err="1" smtClean="0"/>
              <a:t>Muilenburg</a:t>
            </a:r>
            <a:r>
              <a:rPr lang="en-US" sz="2000" dirty="0" smtClean="0"/>
              <a:t> &amp; Berge, 2005)</a:t>
            </a:r>
          </a:p>
          <a:p>
            <a:pPr marL="514350" indent="-514350"/>
            <a:r>
              <a:rPr lang="en-US" dirty="0" smtClean="0"/>
              <a:t>Factor analysis of a large survey of online learners to identify the main barriers for online students </a:t>
            </a:r>
          </a:p>
          <a:p>
            <a:pPr marL="514350" indent="-514350">
              <a:buFont typeface="+mj-lt"/>
              <a:buAutoNum type="arabicPeriod"/>
            </a:pPr>
            <a:r>
              <a:rPr lang="en-US" dirty="0" smtClean="0"/>
              <a:t>Administrative / instructor issues</a:t>
            </a:r>
          </a:p>
          <a:p>
            <a:pPr marL="514350" indent="-514350">
              <a:buFont typeface="+mj-lt"/>
              <a:buAutoNum type="arabicPeriod"/>
            </a:pPr>
            <a:r>
              <a:rPr lang="en-US" dirty="0" smtClean="0"/>
              <a:t>Social interactions</a:t>
            </a:r>
          </a:p>
          <a:p>
            <a:pPr marL="514350" indent="-514350">
              <a:buFont typeface="+mj-lt"/>
              <a:buAutoNum type="arabicPeriod"/>
            </a:pPr>
            <a:r>
              <a:rPr lang="en-US" dirty="0" smtClean="0"/>
              <a:t>Academic skills</a:t>
            </a:r>
          </a:p>
          <a:p>
            <a:pPr marL="514350" indent="-514350">
              <a:buFont typeface="+mj-lt"/>
              <a:buAutoNum type="arabicPeriod"/>
            </a:pPr>
            <a:r>
              <a:rPr lang="en-US" dirty="0" smtClean="0"/>
              <a:t>Technical skills</a:t>
            </a:r>
          </a:p>
          <a:p>
            <a:pPr marL="514350" indent="-514350">
              <a:buFont typeface="+mj-lt"/>
              <a:buAutoNum type="arabicPeriod"/>
            </a:pPr>
            <a:r>
              <a:rPr lang="en-US" dirty="0" smtClean="0"/>
              <a:t>Learner motivation</a:t>
            </a:r>
          </a:p>
          <a:p>
            <a:pPr marL="514350" indent="-514350">
              <a:buFont typeface="+mj-lt"/>
              <a:buAutoNum type="arabicPeriod"/>
            </a:pPr>
            <a:r>
              <a:rPr lang="en-US" dirty="0" smtClean="0"/>
              <a:t>Time and support for studies </a:t>
            </a:r>
          </a:p>
          <a:p>
            <a:pPr marL="514350" indent="-514350">
              <a:buFont typeface="+mj-lt"/>
              <a:buAutoNum type="arabicPeriod"/>
            </a:pPr>
            <a:r>
              <a:rPr lang="en-US" dirty="0" smtClean="0"/>
              <a:t>Cost and access to the Internet</a:t>
            </a:r>
          </a:p>
          <a:p>
            <a:pPr marL="514350" indent="-514350">
              <a:buFont typeface="+mj-lt"/>
              <a:buAutoNum type="arabicPeriod"/>
            </a:pPr>
            <a:r>
              <a:rPr lang="en-US" dirty="0" smtClean="0"/>
              <a:t>Technical problems (in descending order) </a:t>
            </a:r>
            <a:endParaRPr lang="en-US" dirty="0"/>
          </a:p>
        </p:txBody>
      </p:sp>
      <p:sp>
        <p:nvSpPr>
          <p:cNvPr id="6" name="Footer Placeholder 5"/>
          <p:cNvSpPr>
            <a:spLocks noGrp="1"/>
          </p:cNvSpPr>
          <p:nvPr>
            <p:ph type="ftr" sz="quarter" idx="11"/>
          </p:nvPr>
        </p:nvSpPr>
        <p:spPr/>
        <p:txBody>
          <a:bodyPr/>
          <a:lstStyle/>
          <a:p>
            <a:r>
              <a:rPr lang="en-US" smtClean="0"/>
              <a:t>An Overview of Contemporary Online  Education (for Civil Engineers)</a:t>
            </a:r>
            <a:endParaRPr lang="en-US" dirty="0"/>
          </a:p>
        </p:txBody>
      </p:sp>
      <p:pic>
        <p:nvPicPr>
          <p:cNvPr id="6146" name="Picture 2" descr="C:\Documents and Settings\shalin\Local Settings\Temporary Internet Files\Content.IE5\C59K800U\MP900439399[1].jpg"/>
          <p:cNvPicPr>
            <a:picLocks noChangeAspect="1" noChangeArrowheads="1"/>
          </p:cNvPicPr>
          <p:nvPr/>
        </p:nvPicPr>
        <p:blipFill>
          <a:blip r:embed="rId2" cstate="print"/>
          <a:srcRect/>
          <a:stretch>
            <a:fillRect/>
          </a:stretch>
        </p:blipFill>
        <p:spPr bwMode="auto">
          <a:xfrm>
            <a:off x="6553200" y="2362200"/>
            <a:ext cx="2289266" cy="3429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State of Distance Learning Today</a:t>
            </a:r>
            <a:endParaRPr lang="en-US" dirty="0"/>
          </a:p>
        </p:txBody>
      </p:sp>
      <p:sp>
        <p:nvSpPr>
          <p:cNvPr id="5" name="Slide Number Placeholder 4"/>
          <p:cNvSpPr>
            <a:spLocks noGrp="1"/>
          </p:cNvSpPr>
          <p:nvPr>
            <p:ph type="sldNum" sz="quarter" idx="12"/>
          </p:nvPr>
        </p:nvSpPr>
        <p:spPr/>
        <p:txBody>
          <a:bodyPr/>
          <a:lstStyle/>
          <a:p>
            <a:fld id="{8774EFCB-C1E4-41C3-89D3-F0692ECE7111}" type="slidenum">
              <a:rPr lang="en-US" smtClean="0"/>
              <a:pPr/>
              <a:t>14</a:t>
            </a:fld>
            <a:endParaRPr lang="en-US"/>
          </a:p>
        </p:txBody>
      </p:sp>
      <p:sp>
        <p:nvSpPr>
          <p:cNvPr id="3" name="Content Placeholder 2"/>
          <p:cNvSpPr>
            <a:spLocks noGrp="1"/>
          </p:cNvSpPr>
          <p:nvPr>
            <p:ph sz="quarter" idx="1"/>
          </p:nvPr>
        </p:nvSpPr>
        <p:spPr/>
        <p:txBody>
          <a:bodyPr/>
          <a:lstStyle/>
          <a:p>
            <a:r>
              <a:rPr lang="en-US" dirty="0" smtClean="0"/>
              <a:t>Considered a necessity in the current age by offering flexible learning in time, place, pace, and accessibility </a:t>
            </a:r>
          </a:p>
          <a:p>
            <a:r>
              <a:rPr lang="en-US" dirty="0" smtClean="0"/>
              <a:t>Efficacy </a:t>
            </a:r>
          </a:p>
          <a:p>
            <a:pPr lvl="1"/>
            <a:r>
              <a:rPr lang="en-US" dirty="0" smtClean="0"/>
              <a:t>No need for the co-location of the instructors and learners </a:t>
            </a:r>
          </a:p>
          <a:p>
            <a:pPr lvl="1"/>
            <a:r>
              <a:rPr lang="en-US" dirty="0" smtClean="0"/>
              <a:t>24/7/365 access</a:t>
            </a:r>
          </a:p>
          <a:p>
            <a:pPr lvl="1"/>
            <a:r>
              <a:rPr lang="en-US" dirty="0" smtClean="0"/>
              <a:t>Closer learner tracking </a:t>
            </a:r>
          </a:p>
          <a:p>
            <a:pPr lvl="1"/>
            <a:r>
              <a:rPr lang="en-US" dirty="0" smtClean="0"/>
              <a:t>Archival of course materials and content </a:t>
            </a:r>
          </a:p>
          <a:p>
            <a:pPr lvl="1"/>
            <a:r>
              <a:rPr lang="en-US" dirty="0" smtClean="0"/>
              <a:t>Data analytics to improve teaching and learning (stand-alone systems and back-end systems in learning / course management systems)  </a:t>
            </a:r>
          </a:p>
          <a:p>
            <a:endParaRPr lang="en-US" dirty="0" smtClean="0"/>
          </a:p>
          <a:p>
            <a:endParaRPr lang="en-US" dirty="0" smtClean="0"/>
          </a:p>
          <a:p>
            <a:endParaRPr lang="en-US" dirty="0"/>
          </a:p>
        </p:txBody>
      </p:sp>
      <p:sp>
        <p:nvSpPr>
          <p:cNvPr id="6" name="Footer Placeholder 5"/>
          <p:cNvSpPr>
            <a:spLocks noGrp="1"/>
          </p:cNvSpPr>
          <p:nvPr>
            <p:ph type="ftr" sz="quarter" idx="11"/>
          </p:nvPr>
        </p:nvSpPr>
        <p:spPr/>
        <p:txBody>
          <a:bodyPr/>
          <a:lstStyle/>
          <a:p>
            <a:r>
              <a:rPr lang="en-US" smtClean="0"/>
              <a:t>An Overview of Contemporary Online  Education (for Civil Engineers)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Effective Design of Online Learning</a:t>
            </a:r>
            <a:endParaRPr lang="en-US" dirty="0"/>
          </a:p>
        </p:txBody>
      </p:sp>
      <p:sp>
        <p:nvSpPr>
          <p:cNvPr id="4" name="Slide Number Placeholder 3"/>
          <p:cNvSpPr>
            <a:spLocks noGrp="1"/>
          </p:cNvSpPr>
          <p:nvPr>
            <p:ph type="sldNum" sz="quarter" idx="12"/>
          </p:nvPr>
        </p:nvSpPr>
        <p:spPr/>
        <p:txBody>
          <a:bodyPr/>
          <a:lstStyle/>
          <a:p>
            <a:fld id="{8774EFCB-C1E4-41C3-89D3-F0692ECE7111}" type="slidenum">
              <a:rPr lang="en-US" smtClean="0"/>
              <a:pPr/>
              <a:t>15</a:t>
            </a:fld>
            <a:endParaRPr lang="en-US"/>
          </a:p>
        </p:txBody>
      </p:sp>
      <p:sp>
        <p:nvSpPr>
          <p:cNvPr id="8" name="Footer Placeholder 7"/>
          <p:cNvSpPr>
            <a:spLocks noGrp="1"/>
          </p:cNvSpPr>
          <p:nvPr>
            <p:ph type="ftr" sz="quarter" idx="11"/>
          </p:nvPr>
        </p:nvSpPr>
        <p:spPr/>
        <p:txBody>
          <a:bodyPr/>
          <a:lstStyle/>
          <a:p>
            <a:r>
              <a:rPr lang="en-US" smtClean="0"/>
              <a:t>An Overview of Contemporary Online  Education (for Civil Engineers)</a:t>
            </a:r>
            <a:endParaRPr lang="en-US"/>
          </a:p>
        </p:txBody>
      </p:sp>
      <p:pic>
        <p:nvPicPr>
          <p:cNvPr id="7170" name="Picture 2" descr="C:\Documents and Settings\shalin\My Documents\My Pictures\Microsoft Clip Organizer\j0430835.jpg"/>
          <p:cNvPicPr>
            <a:picLocks noChangeAspect="1" noChangeArrowheads="1"/>
          </p:cNvPicPr>
          <p:nvPr/>
        </p:nvPicPr>
        <p:blipFill>
          <a:blip r:embed="rId2" cstate="print"/>
          <a:srcRect/>
          <a:stretch>
            <a:fillRect/>
          </a:stretch>
        </p:blipFill>
        <p:spPr bwMode="auto">
          <a:xfrm>
            <a:off x="6048822" y="2624492"/>
            <a:ext cx="2485578" cy="377630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Central Pedagogical Ideas </a:t>
            </a:r>
            <a:br>
              <a:rPr lang="en-US" dirty="0" smtClean="0"/>
            </a:br>
            <a:r>
              <a:rPr lang="en-US" dirty="0" smtClean="0"/>
              <a:t>in Online Learning</a:t>
            </a:r>
            <a:endParaRPr lang="en-US" dirty="0"/>
          </a:p>
        </p:txBody>
      </p:sp>
      <p:sp>
        <p:nvSpPr>
          <p:cNvPr id="4" name="Slide Number Placeholder 3"/>
          <p:cNvSpPr>
            <a:spLocks noGrp="1"/>
          </p:cNvSpPr>
          <p:nvPr>
            <p:ph type="sldNum" sz="quarter" idx="12"/>
          </p:nvPr>
        </p:nvSpPr>
        <p:spPr/>
        <p:txBody>
          <a:bodyPr/>
          <a:lstStyle/>
          <a:p>
            <a:fld id="{8774EFCB-C1E4-41C3-89D3-F0692ECE7111}" type="slidenum">
              <a:rPr lang="en-US" smtClean="0"/>
              <a:pPr/>
              <a:t>16</a:t>
            </a:fld>
            <a:endParaRPr lang="en-US"/>
          </a:p>
        </p:txBody>
      </p:sp>
      <p:sp>
        <p:nvSpPr>
          <p:cNvPr id="5" name="Content Placeholder 4"/>
          <p:cNvSpPr>
            <a:spLocks noGrp="1"/>
          </p:cNvSpPr>
          <p:nvPr>
            <p:ph sz="quarter" idx="1"/>
          </p:nvPr>
        </p:nvSpPr>
        <p:spPr/>
        <p:txBody>
          <a:bodyPr>
            <a:normAutofit fontScale="92500" lnSpcReduction="20000"/>
          </a:bodyPr>
          <a:lstStyle/>
          <a:p>
            <a:r>
              <a:rPr lang="en-US" b="1" dirty="0" smtClean="0"/>
              <a:t>Student-centered learning:  </a:t>
            </a:r>
            <a:r>
              <a:rPr lang="en-US" dirty="0" smtClean="0"/>
              <a:t>building learning around learner needs (cognitive, social, cultural, and other)  </a:t>
            </a:r>
          </a:p>
          <a:p>
            <a:r>
              <a:rPr lang="en-US" b="1" dirty="0" smtClean="0"/>
              <a:t>Learning by doing</a:t>
            </a:r>
            <a:r>
              <a:rPr lang="en-US" dirty="0" smtClean="0"/>
              <a:t>: hands-on learning; opportunities to practice their work and get customized expert feedback  </a:t>
            </a:r>
          </a:p>
          <a:p>
            <a:r>
              <a:rPr lang="en-US" b="1" dirty="0" smtClean="0"/>
              <a:t>Collaborative learning</a:t>
            </a:r>
            <a:r>
              <a:rPr lang="en-US" dirty="0" smtClean="0"/>
              <a:t>:  the social construction of knowledge; teamwork </a:t>
            </a:r>
          </a:p>
          <a:p>
            <a:r>
              <a:rPr lang="en-US" b="1" dirty="0" smtClean="0"/>
              <a:t>Distributed learning</a:t>
            </a:r>
            <a:r>
              <a:rPr lang="en-US" dirty="0" smtClean="0"/>
              <a:t>:  using various tools to enable distance learning with learners and instructors not co-located  </a:t>
            </a:r>
          </a:p>
          <a:p>
            <a:r>
              <a:rPr lang="en-US" b="1" dirty="0" smtClean="0"/>
              <a:t>Constructivism</a:t>
            </a:r>
            <a:r>
              <a:rPr lang="en-US" dirty="0" smtClean="0"/>
              <a:t>:  a learning theory which suggests that individuals create meaning (through sense-making) through experiences (experiential learning); instructors “facilitate” the learning  </a:t>
            </a:r>
          </a:p>
          <a:p>
            <a:r>
              <a:rPr lang="en-US" b="1" dirty="0" smtClean="0"/>
              <a:t>Learning styles</a:t>
            </a:r>
            <a:r>
              <a:rPr lang="en-US" dirty="0" smtClean="0"/>
              <a:t>:  individual learners have a unique set of learning preferences in terms of how they best learn </a:t>
            </a:r>
          </a:p>
          <a:p>
            <a:endParaRPr lang="en-US" dirty="0"/>
          </a:p>
        </p:txBody>
      </p:sp>
      <p:sp>
        <p:nvSpPr>
          <p:cNvPr id="6" name="Footer Placeholder 5"/>
          <p:cNvSpPr>
            <a:spLocks noGrp="1"/>
          </p:cNvSpPr>
          <p:nvPr>
            <p:ph type="ftr" sz="quarter" idx="11"/>
          </p:nvPr>
        </p:nvSpPr>
        <p:spPr/>
        <p:txBody>
          <a:bodyPr/>
          <a:lstStyle/>
          <a:p>
            <a:r>
              <a:rPr lang="en-US" smtClean="0"/>
              <a:t>An Overview of Contemporary Online  Education (for Civil Engineers)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Authorizing Documents</a:t>
            </a:r>
            <a:endParaRPr lang="en-US" dirty="0"/>
          </a:p>
        </p:txBody>
      </p:sp>
      <p:sp>
        <p:nvSpPr>
          <p:cNvPr id="4" name="Slide Number Placeholder 3"/>
          <p:cNvSpPr>
            <a:spLocks noGrp="1"/>
          </p:cNvSpPr>
          <p:nvPr>
            <p:ph type="sldNum" sz="quarter" idx="12"/>
          </p:nvPr>
        </p:nvSpPr>
        <p:spPr/>
        <p:txBody>
          <a:bodyPr/>
          <a:lstStyle/>
          <a:p>
            <a:fld id="{8774EFCB-C1E4-41C3-89D3-F0692ECE7111}" type="slidenum">
              <a:rPr lang="en-US" smtClean="0"/>
              <a:pPr/>
              <a:t>17</a:t>
            </a:fld>
            <a:endParaRPr lang="en-US"/>
          </a:p>
        </p:txBody>
      </p:sp>
      <p:sp>
        <p:nvSpPr>
          <p:cNvPr id="5" name="Content Placeholder 4"/>
          <p:cNvSpPr>
            <a:spLocks noGrp="1"/>
          </p:cNvSpPr>
          <p:nvPr>
            <p:ph sz="quarter" idx="1"/>
          </p:nvPr>
        </p:nvSpPr>
        <p:spPr/>
        <p:txBody>
          <a:bodyPr>
            <a:normAutofit lnSpcReduction="10000"/>
          </a:bodyPr>
          <a:lstStyle/>
          <a:p>
            <a:r>
              <a:rPr lang="en-US" dirty="0" smtClean="0"/>
              <a:t>Begin with the course catalog and the official master course description for building the learning </a:t>
            </a:r>
          </a:p>
          <a:p>
            <a:r>
              <a:rPr lang="en-US" dirty="0" smtClean="0"/>
              <a:t>Use official learning objectives to build the course, the course content, and the assessments </a:t>
            </a:r>
          </a:p>
          <a:p>
            <a:r>
              <a:rPr lang="en-US" dirty="0" smtClean="0"/>
              <a:t>Assumptions </a:t>
            </a:r>
          </a:p>
          <a:p>
            <a:pPr lvl="1"/>
            <a:r>
              <a:rPr lang="en-US" dirty="0" smtClean="0"/>
              <a:t>Any online course has to cover the same materials as the face-to-face course</a:t>
            </a:r>
          </a:p>
          <a:p>
            <a:pPr lvl="1"/>
            <a:r>
              <a:rPr lang="en-US" dirty="0" smtClean="0"/>
              <a:t>Any online course has to ensure that the students come out with the same proper level of learning and skill sets as any face-to-face student </a:t>
            </a:r>
          </a:p>
          <a:p>
            <a:pPr lvl="2"/>
            <a:r>
              <a:rPr lang="en-US" dirty="0" smtClean="0"/>
              <a:t>If an online course can ensure that learners learn even more and are more rigorous and innovative, then do so </a:t>
            </a:r>
            <a:endParaRPr lang="en-US" dirty="0"/>
          </a:p>
        </p:txBody>
      </p:sp>
      <p:sp>
        <p:nvSpPr>
          <p:cNvPr id="6" name="Footer Placeholder 5"/>
          <p:cNvSpPr>
            <a:spLocks noGrp="1"/>
          </p:cNvSpPr>
          <p:nvPr>
            <p:ph type="ftr" sz="quarter" idx="11"/>
          </p:nvPr>
        </p:nvSpPr>
        <p:spPr/>
        <p:txBody>
          <a:bodyPr/>
          <a:lstStyle/>
          <a:p>
            <a:r>
              <a:rPr lang="en-US" smtClean="0"/>
              <a:t>An Overview of Contemporary Online  Education (for Civil Engineers)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Pre-Builds</a:t>
            </a:r>
            <a:endParaRPr lang="en-US" dirty="0"/>
          </a:p>
        </p:txBody>
      </p:sp>
      <p:sp>
        <p:nvSpPr>
          <p:cNvPr id="4" name="Slide Number Placeholder 3"/>
          <p:cNvSpPr>
            <a:spLocks noGrp="1"/>
          </p:cNvSpPr>
          <p:nvPr>
            <p:ph type="sldNum" sz="quarter" idx="12"/>
          </p:nvPr>
        </p:nvSpPr>
        <p:spPr/>
        <p:txBody>
          <a:bodyPr/>
          <a:lstStyle/>
          <a:p>
            <a:fld id="{8774EFCB-C1E4-41C3-89D3-F0692ECE7111}" type="slidenum">
              <a:rPr lang="en-US" smtClean="0"/>
              <a:pPr/>
              <a:t>18</a:t>
            </a:fld>
            <a:endParaRPr lang="en-US"/>
          </a:p>
        </p:txBody>
      </p:sp>
      <p:sp>
        <p:nvSpPr>
          <p:cNvPr id="5" name="Content Placeholder 4"/>
          <p:cNvSpPr>
            <a:spLocks noGrp="1"/>
          </p:cNvSpPr>
          <p:nvPr>
            <p:ph sz="quarter" idx="1"/>
          </p:nvPr>
        </p:nvSpPr>
        <p:spPr/>
        <p:txBody>
          <a:bodyPr>
            <a:normAutofit fontScale="92500" lnSpcReduction="20000"/>
          </a:bodyPr>
          <a:lstStyle/>
          <a:p>
            <a:r>
              <a:rPr lang="en-US" dirty="0" smtClean="0"/>
              <a:t>An online course should generally be built prior to its launch</a:t>
            </a:r>
          </a:p>
          <a:p>
            <a:pPr lvl="1"/>
            <a:r>
              <a:rPr lang="en-US" dirty="0" smtClean="0"/>
              <a:t>If there have to be real-time captures of lectures (with the F2F and the online course taught simultaneously), then it’s better to have all other content and the general course structure pre-created </a:t>
            </a:r>
          </a:p>
          <a:p>
            <a:r>
              <a:rPr lang="en-US" dirty="0" smtClean="0"/>
              <a:t>This course build includes the syllabus, the content, the assignments, assessments, the interactivity, and even the look-and-feel (logos, design features) </a:t>
            </a:r>
          </a:p>
          <a:p>
            <a:r>
              <a:rPr lang="en-US" dirty="0" smtClean="0"/>
              <a:t>Alpha and beta testing </a:t>
            </a:r>
          </a:p>
          <a:p>
            <a:pPr lvl="1"/>
            <a:r>
              <a:rPr lang="en-US" dirty="0" smtClean="0"/>
              <a:t>It should go through alpha testing (to test all functionalities, technologies, and content) </a:t>
            </a:r>
          </a:p>
          <a:p>
            <a:pPr lvl="1"/>
            <a:r>
              <a:rPr lang="en-US" dirty="0" smtClean="0"/>
              <a:t>It should go through beta testing (critique by other faculty and potential learners, if possible) </a:t>
            </a:r>
          </a:p>
          <a:p>
            <a:r>
              <a:rPr lang="en-US" dirty="0" smtClean="0"/>
              <a:t>Online courses should not be last-minute affairs or build-as-you-go </a:t>
            </a:r>
            <a:endParaRPr lang="en-US" dirty="0"/>
          </a:p>
        </p:txBody>
      </p:sp>
      <p:sp>
        <p:nvSpPr>
          <p:cNvPr id="6" name="Footer Placeholder 5"/>
          <p:cNvSpPr>
            <a:spLocks noGrp="1"/>
          </p:cNvSpPr>
          <p:nvPr>
            <p:ph type="ftr" sz="quarter" idx="11"/>
          </p:nvPr>
        </p:nvSpPr>
        <p:spPr/>
        <p:txBody>
          <a:bodyPr/>
          <a:lstStyle/>
          <a:p>
            <a:r>
              <a:rPr lang="en-US" smtClean="0"/>
              <a:t>An Overview of Contemporary Online  Education (for Civil Engineers)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 </a:t>
            </a:r>
            <a:endParaRPr lang="en-US" dirty="0"/>
          </a:p>
        </p:txBody>
      </p:sp>
      <p:sp>
        <p:nvSpPr>
          <p:cNvPr id="4" name="Slide Number Placeholder 3"/>
          <p:cNvSpPr>
            <a:spLocks noGrp="1"/>
          </p:cNvSpPr>
          <p:nvPr>
            <p:ph type="sldNum" sz="quarter" idx="12"/>
          </p:nvPr>
        </p:nvSpPr>
        <p:spPr/>
        <p:txBody>
          <a:bodyPr/>
          <a:lstStyle/>
          <a:p>
            <a:fld id="{8774EFCB-C1E4-41C3-89D3-F0692ECE7111}" type="slidenum">
              <a:rPr lang="en-US" smtClean="0"/>
              <a:pPr/>
              <a:t>19</a:t>
            </a:fld>
            <a:endParaRPr lang="en-US"/>
          </a:p>
        </p:txBody>
      </p:sp>
      <p:sp>
        <p:nvSpPr>
          <p:cNvPr id="5" name="Content Placeholder 4"/>
          <p:cNvSpPr>
            <a:spLocks noGrp="1"/>
          </p:cNvSpPr>
          <p:nvPr>
            <p:ph sz="quarter" idx="1"/>
          </p:nvPr>
        </p:nvSpPr>
        <p:spPr/>
        <p:txBody>
          <a:bodyPr>
            <a:normAutofit/>
          </a:bodyPr>
          <a:lstStyle/>
          <a:p>
            <a:r>
              <a:rPr lang="en-US" dirty="0" smtClean="0"/>
              <a:t>Phrased as verb phrases </a:t>
            </a:r>
          </a:p>
          <a:p>
            <a:r>
              <a:rPr lang="en-US" dirty="0" smtClean="0"/>
              <a:t>Should have practical applications for the learners </a:t>
            </a:r>
          </a:p>
          <a:p>
            <a:r>
              <a:rPr lang="en-US" dirty="0" smtClean="0"/>
              <a:t>Observable </a:t>
            </a:r>
          </a:p>
          <a:p>
            <a:r>
              <a:rPr lang="en-US" dirty="0" smtClean="0"/>
              <a:t>Objectively measurable </a:t>
            </a:r>
          </a:p>
          <a:p>
            <a:r>
              <a:rPr lang="en-US" dirty="0" smtClean="0"/>
              <a:t>Should link from prior sequenced courses and should link to the next sequenced courses </a:t>
            </a:r>
          </a:p>
          <a:p>
            <a:r>
              <a:rPr lang="en-US" dirty="0" smtClean="0"/>
              <a:t>Should align the courses in a full certificate or degree </a:t>
            </a:r>
          </a:p>
          <a:p>
            <a:pPr lvl="1"/>
            <a:r>
              <a:rPr lang="en-US" dirty="0" smtClean="0"/>
              <a:t>The curriculum should not overlap excessively (for repetitive learning), and there should not be gaps (missing parts) in what learners should know, both between and within courses.</a:t>
            </a:r>
            <a:endParaRPr lang="en-US" dirty="0"/>
          </a:p>
        </p:txBody>
      </p:sp>
      <p:sp>
        <p:nvSpPr>
          <p:cNvPr id="6" name="Footer Placeholder 5"/>
          <p:cNvSpPr>
            <a:spLocks noGrp="1"/>
          </p:cNvSpPr>
          <p:nvPr>
            <p:ph type="ftr" sz="quarter" idx="11"/>
          </p:nvPr>
        </p:nvSpPr>
        <p:spPr/>
        <p:txBody>
          <a:bodyPr/>
          <a:lstStyle/>
          <a:p>
            <a:r>
              <a:rPr lang="en-US" smtClean="0"/>
              <a:t>An Overview of Contemporary Online  Education (for Civil Engineers)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8774EFCB-C1E4-41C3-89D3-F0692ECE7111}" type="slidenum">
              <a:rPr lang="en-US" smtClean="0"/>
              <a:pPr/>
              <a:t>2</a:t>
            </a:fld>
            <a:endParaRPr lang="en-US"/>
          </a:p>
        </p:txBody>
      </p:sp>
      <p:sp>
        <p:nvSpPr>
          <p:cNvPr id="3" name="Content Placeholder 2"/>
          <p:cNvSpPr>
            <a:spLocks noGrp="1"/>
          </p:cNvSpPr>
          <p:nvPr>
            <p:ph sz="quarter" idx="1"/>
          </p:nvPr>
        </p:nvSpPr>
        <p:spPr/>
        <p:txBody>
          <a:bodyPr>
            <a:normAutofit/>
          </a:bodyPr>
          <a:lstStyle/>
          <a:p>
            <a:r>
              <a:rPr lang="en-US" dirty="0" smtClean="0"/>
              <a:t>Initial concerns about online learning </a:t>
            </a:r>
          </a:p>
          <a:p>
            <a:r>
              <a:rPr lang="en-US" dirty="0" smtClean="0"/>
              <a:t>A “needs assessment” for quality online learning </a:t>
            </a:r>
          </a:p>
          <a:p>
            <a:r>
              <a:rPr lang="en-US" dirty="0" smtClean="0"/>
              <a:t>Effective design of online learning </a:t>
            </a:r>
          </a:p>
          <a:p>
            <a:r>
              <a:rPr lang="en-US" dirty="0" smtClean="0"/>
              <a:t>Required technological and content resources </a:t>
            </a:r>
          </a:p>
          <a:p>
            <a:r>
              <a:rPr lang="en-US" dirty="0" smtClean="0"/>
              <a:t>Common legalities </a:t>
            </a:r>
          </a:p>
          <a:p>
            <a:r>
              <a:rPr lang="en-US" dirty="0" smtClean="0"/>
              <a:t>Civil engineering and online learning (the state of the art) </a:t>
            </a:r>
          </a:p>
        </p:txBody>
      </p:sp>
      <p:sp>
        <p:nvSpPr>
          <p:cNvPr id="6" name="Footer Placeholder 5"/>
          <p:cNvSpPr>
            <a:spLocks noGrp="1"/>
          </p:cNvSpPr>
          <p:nvPr>
            <p:ph type="ftr" sz="quarter" idx="11"/>
          </p:nvPr>
        </p:nvSpPr>
        <p:spPr/>
        <p:txBody>
          <a:bodyPr/>
          <a:lstStyle/>
          <a:p>
            <a:r>
              <a:rPr lang="en-US" smtClean="0"/>
              <a:t>An Overview of Contemporary Online  Education (for Civil Engineers)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Curriculum Design </a:t>
            </a:r>
            <a:endParaRPr lang="en-US" dirty="0"/>
          </a:p>
        </p:txBody>
      </p:sp>
      <p:sp>
        <p:nvSpPr>
          <p:cNvPr id="4" name="Slide Number Placeholder 3"/>
          <p:cNvSpPr>
            <a:spLocks noGrp="1"/>
          </p:cNvSpPr>
          <p:nvPr>
            <p:ph type="sldNum" sz="quarter" idx="12"/>
          </p:nvPr>
        </p:nvSpPr>
        <p:spPr/>
        <p:txBody>
          <a:bodyPr/>
          <a:lstStyle/>
          <a:p>
            <a:fld id="{8774EFCB-C1E4-41C3-89D3-F0692ECE7111}" type="slidenum">
              <a:rPr lang="en-US" smtClean="0"/>
              <a:pPr/>
              <a:t>20</a:t>
            </a:fld>
            <a:endParaRPr lang="en-US"/>
          </a:p>
        </p:txBody>
      </p:sp>
      <p:sp>
        <p:nvSpPr>
          <p:cNvPr id="5" name="Content Placeholder 4"/>
          <p:cNvSpPr>
            <a:spLocks noGrp="1"/>
          </p:cNvSpPr>
          <p:nvPr>
            <p:ph sz="quarter" idx="1"/>
          </p:nvPr>
        </p:nvSpPr>
        <p:spPr/>
        <p:txBody>
          <a:bodyPr>
            <a:normAutofit/>
          </a:bodyPr>
          <a:lstStyle/>
          <a:p>
            <a:pPr algn="ctr">
              <a:buNone/>
            </a:pPr>
            <a:r>
              <a:rPr lang="en-US" b="1" dirty="0" smtClean="0"/>
              <a:t>Learning Outcomes</a:t>
            </a:r>
          </a:p>
          <a:p>
            <a:r>
              <a:rPr lang="en-US" dirty="0" smtClean="0"/>
              <a:t>What do you want learners to know?  </a:t>
            </a:r>
          </a:p>
          <a:p>
            <a:pPr lvl="1"/>
            <a:r>
              <a:rPr lang="en-US" dirty="0" smtClean="0"/>
              <a:t>Knowledge: declarative and procedural facts </a:t>
            </a:r>
          </a:p>
          <a:p>
            <a:pPr lvl="1"/>
            <a:r>
              <a:rPr lang="en-US" dirty="0" smtClean="0"/>
              <a:t>Hard skills: technical </a:t>
            </a:r>
          </a:p>
          <a:p>
            <a:pPr lvl="1"/>
            <a:r>
              <a:rPr lang="en-US" dirty="0" smtClean="0"/>
              <a:t>Soft skills: teaming, communications </a:t>
            </a:r>
          </a:p>
          <a:p>
            <a:pPr lvl="1"/>
            <a:r>
              <a:rPr lang="en-US" dirty="0" smtClean="0"/>
              <a:t>Cognitive capability:  synthesis of ideas; analysis; trouble-shooting and problem-solving; critical thinking</a:t>
            </a:r>
          </a:p>
          <a:p>
            <a:pPr lvl="1"/>
            <a:r>
              <a:rPr lang="en-US" dirty="0" smtClean="0"/>
              <a:t>Innovation and design </a:t>
            </a:r>
          </a:p>
          <a:p>
            <a:r>
              <a:rPr lang="en-US" dirty="0" smtClean="0"/>
              <a:t>At what level of expertise and understanding? </a:t>
            </a:r>
          </a:p>
          <a:p>
            <a:r>
              <a:rPr lang="en-US" dirty="0" smtClean="0"/>
              <a:t>In what objectively measurable way? </a:t>
            </a:r>
          </a:p>
          <a:p>
            <a:pPr>
              <a:buNone/>
            </a:pPr>
            <a:endParaRPr lang="en-US" dirty="0" smtClean="0"/>
          </a:p>
          <a:p>
            <a:endParaRPr lang="en-US" dirty="0"/>
          </a:p>
        </p:txBody>
      </p:sp>
      <p:sp>
        <p:nvSpPr>
          <p:cNvPr id="6" name="Footer Placeholder 5"/>
          <p:cNvSpPr>
            <a:spLocks noGrp="1"/>
          </p:cNvSpPr>
          <p:nvPr>
            <p:ph type="ftr" sz="quarter" idx="11"/>
          </p:nvPr>
        </p:nvSpPr>
        <p:spPr/>
        <p:txBody>
          <a:bodyPr/>
          <a:lstStyle/>
          <a:p>
            <a:r>
              <a:rPr lang="en-US" smtClean="0"/>
              <a:t>An Overview of Contemporary Online  Education (for Civil Engineers)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Curriculum Design</a:t>
            </a:r>
            <a:r>
              <a:rPr lang="en-US" sz="2000" dirty="0" smtClean="0"/>
              <a:t> (cont.) </a:t>
            </a:r>
            <a:endParaRPr lang="en-US" sz="2000" dirty="0"/>
          </a:p>
        </p:txBody>
      </p:sp>
      <p:sp>
        <p:nvSpPr>
          <p:cNvPr id="4" name="Slide Number Placeholder 3"/>
          <p:cNvSpPr>
            <a:spLocks noGrp="1"/>
          </p:cNvSpPr>
          <p:nvPr>
            <p:ph type="sldNum" sz="quarter" idx="12"/>
          </p:nvPr>
        </p:nvSpPr>
        <p:spPr/>
        <p:txBody>
          <a:bodyPr/>
          <a:lstStyle/>
          <a:p>
            <a:fld id="{8774EFCB-C1E4-41C3-89D3-F0692ECE7111}" type="slidenum">
              <a:rPr lang="en-US" smtClean="0"/>
              <a:pPr/>
              <a:t>21</a:t>
            </a:fld>
            <a:endParaRPr lang="en-US"/>
          </a:p>
        </p:txBody>
      </p:sp>
      <p:sp>
        <p:nvSpPr>
          <p:cNvPr id="5" name="Content Placeholder 4"/>
          <p:cNvSpPr>
            <a:spLocks noGrp="1"/>
          </p:cNvSpPr>
          <p:nvPr>
            <p:ph sz="quarter" idx="1"/>
          </p:nvPr>
        </p:nvSpPr>
        <p:spPr/>
        <p:txBody>
          <a:bodyPr/>
          <a:lstStyle/>
          <a:p>
            <a:pPr algn="ctr">
              <a:buNone/>
            </a:pPr>
            <a:r>
              <a:rPr lang="en-US" b="1" dirty="0" smtClean="0"/>
              <a:t>Learner Analysis</a:t>
            </a:r>
          </a:p>
          <a:p>
            <a:r>
              <a:rPr lang="en-US" dirty="0" smtClean="0"/>
              <a:t>What do typical learners already know?  In a “gaps analysis” of their knowledge (their “mental models”), what do they need to know to do well in the course and in the domain field (based on the expert “conceptual model”)?  </a:t>
            </a:r>
          </a:p>
          <a:p>
            <a:r>
              <a:rPr lang="en-US" dirty="0" smtClean="0"/>
              <a:t>What do typical learners feel and think?  Will their assumptions have to be addressed to enable the teaching and learning?  </a:t>
            </a:r>
          </a:p>
          <a:p>
            <a:r>
              <a:rPr lang="en-US" dirty="0" smtClean="0"/>
              <a:t>What motivates learners in the field to learn more?  What de-motivates learners?  </a:t>
            </a:r>
          </a:p>
          <a:p>
            <a:endParaRPr lang="en-US" dirty="0"/>
          </a:p>
        </p:txBody>
      </p:sp>
      <p:sp>
        <p:nvSpPr>
          <p:cNvPr id="6" name="Footer Placeholder 5"/>
          <p:cNvSpPr>
            <a:spLocks noGrp="1"/>
          </p:cNvSpPr>
          <p:nvPr>
            <p:ph type="ftr" sz="quarter" idx="11"/>
          </p:nvPr>
        </p:nvSpPr>
        <p:spPr/>
        <p:txBody>
          <a:bodyPr/>
          <a:lstStyle/>
          <a:p>
            <a:r>
              <a:rPr lang="en-US" smtClean="0"/>
              <a:t>An Overview of Contemporary Online  Education (for Civil Engineers)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274638"/>
            <a:ext cx="5486400" cy="1143000"/>
          </a:xfrm>
        </p:spPr>
        <p:txBody>
          <a:bodyPr/>
          <a:lstStyle/>
          <a:p>
            <a:r>
              <a:rPr lang="en-US" dirty="0" smtClean="0"/>
              <a:t>Learning Content</a:t>
            </a:r>
            <a:endParaRPr lang="en-US" dirty="0"/>
          </a:p>
        </p:txBody>
      </p:sp>
      <p:sp>
        <p:nvSpPr>
          <p:cNvPr id="4" name="Slide Number Placeholder 3"/>
          <p:cNvSpPr>
            <a:spLocks noGrp="1"/>
          </p:cNvSpPr>
          <p:nvPr>
            <p:ph type="sldNum" sz="quarter" idx="12"/>
          </p:nvPr>
        </p:nvSpPr>
        <p:spPr/>
        <p:txBody>
          <a:bodyPr/>
          <a:lstStyle/>
          <a:p>
            <a:fld id="{8774EFCB-C1E4-41C3-89D3-F0692ECE7111}" type="slidenum">
              <a:rPr lang="en-US" smtClean="0"/>
              <a:pPr/>
              <a:t>22</a:t>
            </a:fld>
            <a:endParaRPr lang="en-US"/>
          </a:p>
        </p:txBody>
      </p:sp>
      <p:sp>
        <p:nvSpPr>
          <p:cNvPr id="6" name="Content Placeholder 5"/>
          <p:cNvSpPr>
            <a:spLocks noGrp="1"/>
          </p:cNvSpPr>
          <p:nvPr>
            <p:ph sz="quarter" idx="1"/>
          </p:nvPr>
        </p:nvSpPr>
        <p:spPr/>
        <p:txBody>
          <a:bodyPr>
            <a:normAutofit fontScale="92500"/>
          </a:bodyPr>
          <a:lstStyle/>
          <a:p>
            <a:r>
              <a:rPr lang="en-US" dirty="0" smtClean="0"/>
              <a:t>Videos </a:t>
            </a:r>
          </a:p>
          <a:p>
            <a:pPr lvl="1"/>
            <a:r>
              <a:rPr lang="en-US" dirty="0" smtClean="0"/>
              <a:t>Lectures</a:t>
            </a:r>
          </a:p>
          <a:p>
            <a:pPr lvl="1"/>
            <a:r>
              <a:rPr lang="en-US" dirty="0" smtClean="0"/>
              <a:t>Experiments </a:t>
            </a:r>
          </a:p>
          <a:p>
            <a:pPr lvl="1"/>
            <a:r>
              <a:rPr lang="en-US" dirty="0" smtClean="0"/>
              <a:t>Virtual fieldtrips </a:t>
            </a:r>
          </a:p>
          <a:p>
            <a:pPr lvl="1"/>
            <a:r>
              <a:rPr lang="en-US" dirty="0" smtClean="0"/>
              <a:t>Guest presentations </a:t>
            </a:r>
          </a:p>
          <a:p>
            <a:pPr lvl="1"/>
            <a:r>
              <a:rPr lang="en-US" dirty="0" smtClean="0"/>
              <a:t>Panel discussions</a:t>
            </a:r>
          </a:p>
          <a:p>
            <a:pPr lvl="1"/>
            <a:r>
              <a:rPr lang="en-US" dirty="0" smtClean="0"/>
              <a:t>Interviews </a:t>
            </a:r>
          </a:p>
          <a:p>
            <a:r>
              <a:rPr lang="en-US" dirty="0" smtClean="0"/>
              <a:t>Slideshows </a:t>
            </a:r>
          </a:p>
          <a:p>
            <a:pPr lvl="1"/>
            <a:r>
              <a:rPr lang="en-US" dirty="0" smtClean="0"/>
              <a:t>Lectures / notes </a:t>
            </a:r>
          </a:p>
          <a:p>
            <a:r>
              <a:rPr lang="en-US" dirty="0" smtClean="0"/>
              <a:t>Readings</a:t>
            </a:r>
          </a:p>
          <a:p>
            <a:pPr lvl="1"/>
            <a:r>
              <a:rPr lang="en-US" dirty="0" smtClean="0"/>
              <a:t>Articles / papers / chapters </a:t>
            </a:r>
          </a:p>
          <a:p>
            <a:endParaRPr lang="en-US" dirty="0"/>
          </a:p>
        </p:txBody>
      </p:sp>
      <p:sp>
        <p:nvSpPr>
          <p:cNvPr id="7" name="Content Placeholder 6"/>
          <p:cNvSpPr>
            <a:spLocks noGrp="1"/>
          </p:cNvSpPr>
          <p:nvPr>
            <p:ph sz="quarter" idx="2"/>
          </p:nvPr>
        </p:nvSpPr>
        <p:spPr/>
        <p:txBody>
          <a:bodyPr>
            <a:normAutofit fontScale="92500"/>
          </a:bodyPr>
          <a:lstStyle/>
          <a:p>
            <a:r>
              <a:rPr lang="en-US" dirty="0" smtClean="0"/>
              <a:t>Digital games </a:t>
            </a:r>
          </a:p>
          <a:p>
            <a:pPr lvl="1"/>
            <a:r>
              <a:rPr lang="en-US" dirty="0" smtClean="0"/>
              <a:t>Simulations </a:t>
            </a:r>
          </a:p>
          <a:p>
            <a:pPr lvl="1"/>
            <a:r>
              <a:rPr lang="en-US" dirty="0" smtClean="0"/>
              <a:t>Live human-embodied avatar role plays </a:t>
            </a:r>
          </a:p>
          <a:p>
            <a:pPr lvl="1"/>
            <a:r>
              <a:rPr lang="en-US" dirty="0" smtClean="0"/>
              <a:t>Mock events / trials </a:t>
            </a:r>
          </a:p>
          <a:p>
            <a:pPr lvl="1"/>
            <a:r>
              <a:rPr lang="en-US" dirty="0" smtClean="0"/>
              <a:t>Dramaturgy </a:t>
            </a:r>
          </a:p>
          <a:p>
            <a:r>
              <a:rPr lang="en-US" dirty="0" smtClean="0"/>
              <a:t>Animations </a:t>
            </a:r>
          </a:p>
          <a:p>
            <a:pPr lvl="1"/>
            <a:r>
              <a:rPr lang="en-US" dirty="0" smtClean="0"/>
              <a:t>Sequences </a:t>
            </a:r>
          </a:p>
          <a:p>
            <a:pPr lvl="1"/>
            <a:r>
              <a:rPr lang="en-US" dirty="0" smtClean="0"/>
              <a:t>Events </a:t>
            </a:r>
          </a:p>
          <a:p>
            <a:pPr lvl="1"/>
            <a:endParaRPr lang="en-US" dirty="0"/>
          </a:p>
        </p:txBody>
      </p:sp>
      <p:sp>
        <p:nvSpPr>
          <p:cNvPr id="8" name="Footer Placeholder 7"/>
          <p:cNvSpPr>
            <a:spLocks noGrp="1"/>
          </p:cNvSpPr>
          <p:nvPr>
            <p:ph type="ftr" sz="quarter" idx="11"/>
          </p:nvPr>
        </p:nvSpPr>
        <p:spPr/>
        <p:txBody>
          <a:bodyPr/>
          <a:lstStyle/>
          <a:p>
            <a:r>
              <a:rPr lang="en-US" smtClean="0"/>
              <a:t>An Overview of Contemporary Online  Education (for Civil Engineers)</a:t>
            </a:r>
            <a:endParaRPr lang="en-US"/>
          </a:p>
        </p:txBody>
      </p:sp>
      <p:pic>
        <p:nvPicPr>
          <p:cNvPr id="8194" name="Picture 2" descr="C:\Documents and Settings\shalin\My Documents\My Pictures\Microsoft Clip Organizer\j0433070.jpg"/>
          <p:cNvPicPr>
            <a:picLocks noChangeAspect="1" noChangeArrowheads="1"/>
          </p:cNvPicPr>
          <p:nvPr/>
        </p:nvPicPr>
        <p:blipFill>
          <a:blip r:embed="rId2" cstate="print"/>
          <a:srcRect/>
          <a:stretch>
            <a:fillRect/>
          </a:stretch>
        </p:blipFill>
        <p:spPr bwMode="auto">
          <a:xfrm>
            <a:off x="990600" y="152400"/>
            <a:ext cx="1752600" cy="11684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Student Sample Work as Examples</a:t>
            </a:r>
            <a:endParaRPr lang="en-US" dirty="0"/>
          </a:p>
        </p:txBody>
      </p:sp>
      <p:sp>
        <p:nvSpPr>
          <p:cNvPr id="4" name="Slide Number Placeholder 3"/>
          <p:cNvSpPr>
            <a:spLocks noGrp="1"/>
          </p:cNvSpPr>
          <p:nvPr>
            <p:ph type="sldNum" sz="quarter" idx="12"/>
          </p:nvPr>
        </p:nvSpPr>
        <p:spPr/>
        <p:txBody>
          <a:bodyPr/>
          <a:lstStyle/>
          <a:p>
            <a:fld id="{8774EFCB-C1E4-41C3-89D3-F0692ECE7111}" type="slidenum">
              <a:rPr lang="en-US" smtClean="0"/>
              <a:pPr/>
              <a:t>23</a:t>
            </a:fld>
            <a:endParaRPr lang="en-US"/>
          </a:p>
        </p:txBody>
      </p:sp>
      <p:sp>
        <p:nvSpPr>
          <p:cNvPr id="8" name="Content Placeholder 7"/>
          <p:cNvSpPr>
            <a:spLocks noGrp="1"/>
          </p:cNvSpPr>
          <p:nvPr>
            <p:ph sz="quarter" idx="1"/>
          </p:nvPr>
        </p:nvSpPr>
        <p:spPr/>
        <p:txBody>
          <a:bodyPr/>
          <a:lstStyle/>
          <a:p>
            <a:r>
              <a:rPr lang="en-US" dirty="0" smtClean="0"/>
              <a:t>Portfolios </a:t>
            </a:r>
          </a:p>
          <a:p>
            <a:pPr lvl="1"/>
            <a:r>
              <a:rPr lang="en-US" dirty="0" smtClean="0"/>
              <a:t>Designs </a:t>
            </a:r>
          </a:p>
          <a:p>
            <a:pPr lvl="1"/>
            <a:r>
              <a:rPr lang="en-US" dirty="0" smtClean="0"/>
              <a:t>Documentation </a:t>
            </a:r>
          </a:p>
          <a:p>
            <a:pPr lvl="1"/>
            <a:r>
              <a:rPr lang="en-US" dirty="0" smtClean="0"/>
              <a:t>Narrations about their project </a:t>
            </a:r>
          </a:p>
          <a:p>
            <a:r>
              <a:rPr lang="en-US" dirty="0" smtClean="0"/>
              <a:t>Separate research papers </a:t>
            </a:r>
          </a:p>
          <a:p>
            <a:r>
              <a:rPr lang="en-US" dirty="0" smtClean="0"/>
              <a:t>Experiment laboratory notes </a:t>
            </a:r>
          </a:p>
          <a:p>
            <a:r>
              <a:rPr lang="en-US" dirty="0" smtClean="0"/>
              <a:t>Team assignments </a:t>
            </a:r>
          </a:p>
          <a:p>
            <a:r>
              <a:rPr lang="en-US" dirty="0" smtClean="0"/>
              <a:t>Videotaped presentations and slideshows </a:t>
            </a:r>
          </a:p>
          <a:p>
            <a:pPr>
              <a:buNone/>
            </a:pPr>
            <a:r>
              <a:rPr lang="en-US" sz="2000" dirty="0" smtClean="0">
                <a:solidFill>
                  <a:srgbClr val="FF0000"/>
                </a:solidFill>
              </a:rPr>
              <a:t>(This assumes legal copyright release and media release from the students.)    </a:t>
            </a:r>
            <a:endParaRPr lang="en-US" sz="2000" dirty="0">
              <a:solidFill>
                <a:srgbClr val="FF0000"/>
              </a:solidFill>
            </a:endParaRPr>
          </a:p>
        </p:txBody>
      </p:sp>
      <p:sp>
        <p:nvSpPr>
          <p:cNvPr id="9" name="Footer Placeholder 8"/>
          <p:cNvSpPr>
            <a:spLocks noGrp="1"/>
          </p:cNvSpPr>
          <p:nvPr>
            <p:ph type="ftr" sz="quarter" idx="11"/>
          </p:nvPr>
        </p:nvSpPr>
        <p:spPr/>
        <p:txBody>
          <a:bodyPr/>
          <a:lstStyle/>
          <a:p>
            <a:r>
              <a:rPr lang="en-US" smtClean="0"/>
              <a:t>An Overview of Contemporary Online  Education (for Civil Engineers)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Organizational Structure </a:t>
            </a:r>
            <a:br>
              <a:rPr lang="en-US" dirty="0" smtClean="0"/>
            </a:br>
            <a:r>
              <a:rPr lang="en-US" dirty="0" smtClean="0"/>
              <a:t>of the Learning</a:t>
            </a:r>
            <a:endParaRPr lang="en-US" dirty="0"/>
          </a:p>
        </p:txBody>
      </p:sp>
      <p:sp>
        <p:nvSpPr>
          <p:cNvPr id="4" name="Slide Number Placeholder 3"/>
          <p:cNvSpPr>
            <a:spLocks noGrp="1"/>
          </p:cNvSpPr>
          <p:nvPr>
            <p:ph type="sldNum" sz="quarter" idx="12"/>
          </p:nvPr>
        </p:nvSpPr>
        <p:spPr/>
        <p:txBody>
          <a:bodyPr/>
          <a:lstStyle/>
          <a:p>
            <a:fld id="{8774EFCB-C1E4-41C3-89D3-F0692ECE7111}" type="slidenum">
              <a:rPr lang="en-US" smtClean="0"/>
              <a:pPr/>
              <a:t>24</a:t>
            </a:fld>
            <a:endParaRPr lang="en-US"/>
          </a:p>
        </p:txBody>
      </p:sp>
      <p:sp>
        <p:nvSpPr>
          <p:cNvPr id="5" name="Content Placeholder 4"/>
          <p:cNvSpPr>
            <a:spLocks noGrp="1"/>
          </p:cNvSpPr>
          <p:nvPr>
            <p:ph sz="quarter" idx="1"/>
          </p:nvPr>
        </p:nvSpPr>
        <p:spPr/>
        <p:txBody>
          <a:bodyPr/>
          <a:lstStyle/>
          <a:p>
            <a:r>
              <a:rPr lang="en-US" dirty="0" smtClean="0"/>
              <a:t>Developmental sequential structure from simple to complex </a:t>
            </a:r>
          </a:p>
          <a:p>
            <a:pPr lvl="1"/>
            <a:r>
              <a:rPr lang="en-US" dirty="0" smtClean="0"/>
              <a:t>Opt-in supporting materials offered to learners </a:t>
            </a:r>
          </a:p>
          <a:p>
            <a:pPr lvl="1"/>
            <a:r>
              <a:rPr lang="en-US" dirty="0" smtClean="0"/>
              <a:t>Tutoring support</a:t>
            </a:r>
          </a:p>
          <a:p>
            <a:pPr lvl="1"/>
            <a:r>
              <a:rPr lang="en-US" dirty="0" smtClean="0"/>
              <a:t>Classmate support </a:t>
            </a:r>
          </a:p>
          <a:p>
            <a:r>
              <a:rPr lang="en-US" dirty="0" smtClean="0"/>
              <a:t>Incremental build-up of knowledge and skills, with more complex applications as the course progresses </a:t>
            </a:r>
            <a:endParaRPr lang="en-US" dirty="0"/>
          </a:p>
        </p:txBody>
      </p:sp>
      <p:sp>
        <p:nvSpPr>
          <p:cNvPr id="6" name="Footer Placeholder 5"/>
          <p:cNvSpPr>
            <a:spLocks noGrp="1"/>
          </p:cNvSpPr>
          <p:nvPr>
            <p:ph type="ftr" sz="quarter" idx="11"/>
          </p:nvPr>
        </p:nvSpPr>
        <p:spPr/>
        <p:txBody>
          <a:bodyPr/>
          <a:lstStyle/>
          <a:p>
            <a:r>
              <a:rPr lang="en-US" smtClean="0"/>
              <a:t>An Overview of Contemporary Online  Education (for Civil Engineers)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Modules</a:t>
            </a:r>
            <a:endParaRPr lang="en-US" dirty="0"/>
          </a:p>
        </p:txBody>
      </p:sp>
      <p:sp>
        <p:nvSpPr>
          <p:cNvPr id="4" name="Slide Number Placeholder 3"/>
          <p:cNvSpPr>
            <a:spLocks noGrp="1"/>
          </p:cNvSpPr>
          <p:nvPr>
            <p:ph type="sldNum" sz="quarter" idx="12"/>
          </p:nvPr>
        </p:nvSpPr>
        <p:spPr/>
        <p:txBody>
          <a:bodyPr/>
          <a:lstStyle/>
          <a:p>
            <a:fld id="{8774EFCB-C1E4-41C3-89D3-F0692ECE7111}" type="slidenum">
              <a:rPr lang="en-US" smtClean="0"/>
              <a:pPr/>
              <a:t>25</a:t>
            </a:fld>
            <a:endParaRPr lang="en-US"/>
          </a:p>
        </p:txBody>
      </p:sp>
      <p:sp>
        <p:nvSpPr>
          <p:cNvPr id="5" name="Content Placeholder 4"/>
          <p:cNvSpPr>
            <a:spLocks noGrp="1"/>
          </p:cNvSpPr>
          <p:nvPr>
            <p:ph sz="quarter" idx="1"/>
          </p:nvPr>
        </p:nvSpPr>
        <p:spPr/>
        <p:txBody>
          <a:bodyPr>
            <a:normAutofit fontScale="85000" lnSpcReduction="20000"/>
          </a:bodyPr>
          <a:lstStyle/>
          <a:p>
            <a:r>
              <a:rPr lang="en-US" dirty="0" smtClean="0"/>
              <a:t>A stand-alone unit of learning that connects with other such units for coherent learning in an online course</a:t>
            </a:r>
          </a:p>
          <a:p>
            <a:r>
              <a:rPr lang="en-US" dirty="0" smtClean="0"/>
              <a:t>May contain a variety of content and media types </a:t>
            </a:r>
          </a:p>
          <a:p>
            <a:r>
              <a:rPr lang="en-US" dirty="0" smtClean="0"/>
              <a:t>Usually containing the following</a:t>
            </a:r>
          </a:p>
          <a:p>
            <a:pPr lvl="1"/>
            <a:r>
              <a:rPr lang="en-US" dirty="0" smtClean="0"/>
              <a:t>Learning objectives </a:t>
            </a:r>
          </a:p>
          <a:p>
            <a:pPr lvl="1"/>
            <a:r>
              <a:rPr lang="en-US" dirty="0" smtClean="0"/>
              <a:t>Video </a:t>
            </a:r>
          </a:p>
          <a:p>
            <a:pPr lvl="1"/>
            <a:r>
              <a:rPr lang="en-US" dirty="0" smtClean="0"/>
              <a:t>Slideshows </a:t>
            </a:r>
          </a:p>
          <a:p>
            <a:pPr lvl="1"/>
            <a:r>
              <a:rPr lang="en-US" dirty="0" smtClean="0"/>
              <a:t>Readings </a:t>
            </a:r>
          </a:p>
          <a:p>
            <a:pPr lvl="1"/>
            <a:r>
              <a:rPr lang="en-US" dirty="0" smtClean="0"/>
              <a:t>Interactivity with other learners (like discussions) </a:t>
            </a:r>
          </a:p>
          <a:p>
            <a:pPr lvl="1"/>
            <a:r>
              <a:rPr lang="en-US" dirty="0" smtClean="0"/>
              <a:t>Assignments / assessments (with customized feedback to learners) </a:t>
            </a:r>
          </a:p>
          <a:p>
            <a:pPr lvl="1"/>
            <a:r>
              <a:rPr lang="en-US" dirty="0" smtClean="0"/>
              <a:t>Opt-in learning resources (digital flashcards or lists of new words; extra readings)  </a:t>
            </a:r>
          </a:p>
          <a:p>
            <a:r>
              <a:rPr lang="en-US" dirty="0" smtClean="0">
                <a:solidFill>
                  <a:srgbClr val="FF0000"/>
                </a:solidFill>
              </a:rPr>
              <a:t>(Note that outliers on both the high-end and the low-end of a bell curve are addressed with learning resources.  This is known as “scaffolding” the learning to be more inclusive of different learners’ needs.)  </a:t>
            </a:r>
          </a:p>
        </p:txBody>
      </p:sp>
      <p:sp>
        <p:nvSpPr>
          <p:cNvPr id="6" name="Footer Placeholder 5"/>
          <p:cNvSpPr>
            <a:spLocks noGrp="1"/>
          </p:cNvSpPr>
          <p:nvPr>
            <p:ph type="ftr" sz="quarter" idx="11"/>
          </p:nvPr>
        </p:nvSpPr>
        <p:spPr/>
        <p:txBody>
          <a:bodyPr/>
          <a:lstStyle/>
          <a:p>
            <a:r>
              <a:rPr lang="en-US" smtClean="0"/>
              <a:t>An Overview of Contemporary Online  Education (for Civil Engineers)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Pacing and Uses of Time</a:t>
            </a:r>
            <a:endParaRPr lang="en-US" dirty="0"/>
          </a:p>
        </p:txBody>
      </p:sp>
      <p:sp>
        <p:nvSpPr>
          <p:cNvPr id="4" name="Slide Number Placeholder 3"/>
          <p:cNvSpPr>
            <a:spLocks noGrp="1"/>
          </p:cNvSpPr>
          <p:nvPr>
            <p:ph type="sldNum" sz="quarter" idx="12"/>
          </p:nvPr>
        </p:nvSpPr>
        <p:spPr/>
        <p:txBody>
          <a:bodyPr/>
          <a:lstStyle/>
          <a:p>
            <a:fld id="{8774EFCB-C1E4-41C3-89D3-F0692ECE7111}" type="slidenum">
              <a:rPr lang="en-US" smtClean="0"/>
              <a:pPr/>
              <a:t>26</a:t>
            </a:fld>
            <a:endParaRPr lang="en-US"/>
          </a:p>
        </p:txBody>
      </p:sp>
      <p:sp>
        <p:nvSpPr>
          <p:cNvPr id="5" name="Content Placeholder 4"/>
          <p:cNvSpPr>
            <a:spLocks noGrp="1"/>
          </p:cNvSpPr>
          <p:nvPr>
            <p:ph sz="quarter" idx="1"/>
          </p:nvPr>
        </p:nvSpPr>
        <p:spPr>
          <a:xfrm>
            <a:off x="1981200" y="1447800"/>
            <a:ext cx="6705600" cy="4572000"/>
          </a:xfrm>
        </p:spPr>
        <p:txBody>
          <a:bodyPr>
            <a:normAutofit fontScale="92500" lnSpcReduction="20000"/>
          </a:bodyPr>
          <a:lstStyle/>
          <a:p>
            <a:r>
              <a:rPr lang="en-US" dirty="0" smtClean="0"/>
              <a:t>Pre-Week or Week Zero </a:t>
            </a:r>
          </a:p>
          <a:p>
            <a:pPr lvl="1"/>
            <a:r>
              <a:rPr lang="en-US" dirty="0" smtClean="0"/>
              <a:t>K-State Online opens to students a week before the official start of the term</a:t>
            </a:r>
          </a:p>
          <a:p>
            <a:pPr lvl="1"/>
            <a:r>
              <a:rPr lang="en-US" dirty="0" smtClean="0"/>
              <a:t>Instructors should be present from the beginning</a:t>
            </a:r>
          </a:p>
          <a:p>
            <a:pPr lvl="1"/>
            <a:r>
              <a:rPr lang="en-US" dirty="0" smtClean="0"/>
              <a:t>Pre-learning content may be offered to students to “prime” them for the rest of the term </a:t>
            </a:r>
          </a:p>
          <a:p>
            <a:pPr lvl="1"/>
            <a:r>
              <a:rPr lang="en-US" dirty="0" smtClean="0"/>
              <a:t>Get-to-know-you activities should be offered </a:t>
            </a:r>
          </a:p>
          <a:p>
            <a:r>
              <a:rPr lang="en-US" dirty="0" smtClean="0"/>
              <a:t>Courses should be structured with some clear expectation of when work is due but with some reasonable amount of flexibility </a:t>
            </a:r>
          </a:p>
          <a:p>
            <a:r>
              <a:rPr lang="en-US" dirty="0" smtClean="0"/>
              <a:t>Some faculty have all content folders and message boards published at the beginning; others reveal fresh folders and hide older folders in certain time sequences </a:t>
            </a:r>
            <a:br>
              <a:rPr lang="en-US" dirty="0" smtClean="0"/>
            </a:br>
            <a:r>
              <a:rPr lang="en-US" dirty="0" smtClean="0"/>
              <a:t> </a:t>
            </a:r>
            <a:endParaRPr lang="en-US" dirty="0"/>
          </a:p>
        </p:txBody>
      </p:sp>
      <p:sp>
        <p:nvSpPr>
          <p:cNvPr id="6" name="Footer Placeholder 5"/>
          <p:cNvSpPr>
            <a:spLocks noGrp="1"/>
          </p:cNvSpPr>
          <p:nvPr>
            <p:ph type="ftr" sz="quarter" idx="11"/>
          </p:nvPr>
        </p:nvSpPr>
        <p:spPr/>
        <p:txBody>
          <a:bodyPr/>
          <a:lstStyle/>
          <a:p>
            <a:r>
              <a:rPr lang="en-US" smtClean="0"/>
              <a:t>An Overview of Contemporary Online  Education (for Civil Engineers)</a:t>
            </a:r>
            <a:endParaRPr lang="en-US" dirty="0"/>
          </a:p>
        </p:txBody>
      </p:sp>
      <p:pic>
        <p:nvPicPr>
          <p:cNvPr id="10242" name="Picture 2" descr="C:\Documents and Settings\shalin\Local Settings\Temporary Internet Files\Content.IE5\C59K800U\MM900178296[1].gif"/>
          <p:cNvPicPr>
            <a:picLocks noChangeAspect="1" noChangeArrowheads="1" noCrop="1"/>
          </p:cNvPicPr>
          <p:nvPr/>
        </p:nvPicPr>
        <p:blipFill>
          <a:blip r:embed="rId2" cstate="print"/>
          <a:srcRect/>
          <a:stretch>
            <a:fillRect/>
          </a:stretch>
        </p:blipFill>
        <p:spPr bwMode="auto">
          <a:xfrm>
            <a:off x="609600" y="2667000"/>
            <a:ext cx="1371600" cy="13716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Asynchronous vs. Synchronous Learning </a:t>
            </a:r>
            <a:endParaRPr lang="en-US" dirty="0"/>
          </a:p>
        </p:txBody>
      </p:sp>
      <p:sp>
        <p:nvSpPr>
          <p:cNvPr id="4" name="Slide Number Placeholder 3"/>
          <p:cNvSpPr>
            <a:spLocks noGrp="1"/>
          </p:cNvSpPr>
          <p:nvPr>
            <p:ph type="sldNum" sz="quarter" idx="12"/>
          </p:nvPr>
        </p:nvSpPr>
        <p:spPr/>
        <p:txBody>
          <a:bodyPr/>
          <a:lstStyle/>
          <a:p>
            <a:fld id="{8774EFCB-C1E4-41C3-89D3-F0692ECE7111}" type="slidenum">
              <a:rPr lang="en-US" smtClean="0"/>
              <a:pPr/>
              <a:t>27</a:t>
            </a:fld>
            <a:endParaRPr lang="en-US"/>
          </a:p>
        </p:txBody>
      </p:sp>
      <p:sp>
        <p:nvSpPr>
          <p:cNvPr id="5" name="Content Placeholder 4"/>
          <p:cNvSpPr>
            <a:spLocks noGrp="1"/>
          </p:cNvSpPr>
          <p:nvPr>
            <p:ph sz="quarter" idx="1"/>
          </p:nvPr>
        </p:nvSpPr>
        <p:spPr/>
        <p:txBody>
          <a:bodyPr>
            <a:normAutofit fontScale="92500"/>
          </a:bodyPr>
          <a:lstStyle/>
          <a:p>
            <a:r>
              <a:rPr lang="en-US" dirty="0" smtClean="0"/>
              <a:t>Most online learning is asynchronous for practicality and ease-of-learning  (given busy schedules) </a:t>
            </a:r>
          </a:p>
          <a:p>
            <a:r>
              <a:rPr lang="en-US" dirty="0" smtClean="0"/>
              <a:t>Asynchronous learning usually involves deadlines </a:t>
            </a:r>
          </a:p>
          <a:p>
            <a:pPr lvl="1"/>
            <a:r>
              <a:rPr lang="en-US" dirty="0" smtClean="0"/>
              <a:t>Open-entry and open-exit courses have the lowest completion rates of all the types of online learning </a:t>
            </a:r>
          </a:p>
          <a:p>
            <a:r>
              <a:rPr lang="en-US" dirty="0" smtClean="0"/>
              <a:t>Synchronous learning usually takes the form of web conferences or web-mediated distributed sessions or </a:t>
            </a:r>
            <a:r>
              <a:rPr lang="en-US" dirty="0" err="1" smtClean="0"/>
              <a:t>tele</a:t>
            </a:r>
            <a:r>
              <a:rPr lang="en-US" dirty="0" smtClean="0"/>
              <a:t>-conferencing </a:t>
            </a:r>
          </a:p>
          <a:p>
            <a:pPr lvl="1"/>
            <a:r>
              <a:rPr lang="en-US" dirty="0" smtClean="0"/>
              <a:t>May involve instructor (or guest lecturer) lectures or demonstrations </a:t>
            </a:r>
          </a:p>
          <a:p>
            <a:pPr lvl="1"/>
            <a:r>
              <a:rPr lang="en-US" dirty="0" smtClean="0"/>
              <a:t>May involve high interactivity with learner participation</a:t>
            </a:r>
          </a:p>
          <a:p>
            <a:pPr lvl="1"/>
            <a:r>
              <a:rPr lang="en-US" dirty="0" smtClean="0"/>
              <a:t>May involve student presentations of their work to each other </a:t>
            </a:r>
          </a:p>
          <a:p>
            <a:pPr lvl="1"/>
            <a:r>
              <a:rPr lang="en-US" dirty="0" smtClean="0"/>
              <a:t>May involve group work, and others  </a:t>
            </a:r>
            <a:endParaRPr lang="en-US" dirty="0"/>
          </a:p>
        </p:txBody>
      </p:sp>
      <p:sp>
        <p:nvSpPr>
          <p:cNvPr id="6" name="Footer Placeholder 5"/>
          <p:cNvSpPr>
            <a:spLocks noGrp="1"/>
          </p:cNvSpPr>
          <p:nvPr>
            <p:ph type="ftr" sz="quarter" idx="11"/>
          </p:nvPr>
        </p:nvSpPr>
        <p:spPr/>
        <p:txBody>
          <a:bodyPr/>
          <a:lstStyle/>
          <a:p>
            <a:r>
              <a:rPr lang="en-US" smtClean="0"/>
              <a:t>An Overview of Contemporary Online  Education (for Civil Engineers)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Asynchronous and Synchronous Learning </a:t>
            </a:r>
            <a:r>
              <a:rPr lang="en-US" sz="2200" dirty="0" smtClean="0"/>
              <a:t>(cont.) </a:t>
            </a:r>
            <a:endParaRPr lang="en-US" sz="2200" dirty="0"/>
          </a:p>
        </p:txBody>
      </p:sp>
      <p:sp>
        <p:nvSpPr>
          <p:cNvPr id="6" name="Text Placeholder 5"/>
          <p:cNvSpPr>
            <a:spLocks noGrp="1"/>
          </p:cNvSpPr>
          <p:nvPr>
            <p:ph type="body" idx="1"/>
          </p:nvPr>
        </p:nvSpPr>
        <p:spPr/>
        <p:txBody>
          <a:bodyPr/>
          <a:lstStyle/>
          <a:p>
            <a:r>
              <a:rPr lang="en-US" dirty="0" smtClean="0"/>
              <a:t>Asynchronous</a:t>
            </a:r>
            <a:endParaRPr lang="en-US" dirty="0"/>
          </a:p>
        </p:txBody>
      </p:sp>
      <p:sp>
        <p:nvSpPr>
          <p:cNvPr id="8" name="Text Placeholder 7"/>
          <p:cNvSpPr>
            <a:spLocks noGrp="1"/>
          </p:cNvSpPr>
          <p:nvPr>
            <p:ph type="body" sz="half" idx="3"/>
          </p:nvPr>
        </p:nvSpPr>
        <p:spPr/>
        <p:txBody>
          <a:bodyPr/>
          <a:lstStyle/>
          <a:p>
            <a:r>
              <a:rPr lang="en-US" dirty="0" smtClean="0"/>
              <a:t>Synchronous</a:t>
            </a:r>
            <a:endParaRPr lang="en-US" dirty="0"/>
          </a:p>
        </p:txBody>
      </p:sp>
      <p:sp>
        <p:nvSpPr>
          <p:cNvPr id="4" name="Slide Number Placeholder 3"/>
          <p:cNvSpPr>
            <a:spLocks noGrp="1"/>
          </p:cNvSpPr>
          <p:nvPr>
            <p:ph type="sldNum" sz="quarter" idx="12"/>
          </p:nvPr>
        </p:nvSpPr>
        <p:spPr/>
        <p:txBody>
          <a:bodyPr/>
          <a:lstStyle/>
          <a:p>
            <a:fld id="{8774EFCB-C1E4-41C3-89D3-F0692ECE7111}" type="slidenum">
              <a:rPr lang="en-US" smtClean="0"/>
              <a:pPr/>
              <a:t>28</a:t>
            </a:fld>
            <a:endParaRPr lang="en-US"/>
          </a:p>
        </p:txBody>
      </p:sp>
      <p:sp>
        <p:nvSpPr>
          <p:cNvPr id="7" name="Content Placeholder 6"/>
          <p:cNvSpPr>
            <a:spLocks noGrp="1"/>
          </p:cNvSpPr>
          <p:nvPr>
            <p:ph sz="half" idx="2"/>
          </p:nvPr>
        </p:nvSpPr>
        <p:spPr/>
        <p:txBody>
          <a:bodyPr/>
          <a:lstStyle/>
          <a:p>
            <a:r>
              <a:rPr lang="en-US" dirty="0" smtClean="0"/>
              <a:t>Lectures </a:t>
            </a:r>
          </a:p>
          <a:p>
            <a:r>
              <a:rPr lang="en-US" dirty="0" smtClean="0"/>
              <a:t>Experiments </a:t>
            </a:r>
          </a:p>
          <a:p>
            <a:r>
              <a:rPr lang="en-US" dirty="0" smtClean="0"/>
              <a:t>Readings </a:t>
            </a:r>
          </a:p>
          <a:p>
            <a:r>
              <a:rPr lang="en-US" dirty="0" smtClean="0"/>
              <a:t>Research </a:t>
            </a:r>
          </a:p>
          <a:p>
            <a:r>
              <a:rPr lang="en-US" dirty="0" smtClean="0"/>
              <a:t>Discussion questions </a:t>
            </a:r>
          </a:p>
          <a:p>
            <a:r>
              <a:rPr lang="en-US" dirty="0" smtClean="0"/>
              <a:t>Group work </a:t>
            </a:r>
          </a:p>
          <a:p>
            <a:r>
              <a:rPr lang="en-US" dirty="0" smtClean="0"/>
              <a:t>Design </a:t>
            </a:r>
            <a:endParaRPr lang="en-US" dirty="0"/>
          </a:p>
        </p:txBody>
      </p:sp>
      <p:sp>
        <p:nvSpPr>
          <p:cNvPr id="9" name="Content Placeholder 8"/>
          <p:cNvSpPr>
            <a:spLocks noGrp="1"/>
          </p:cNvSpPr>
          <p:nvPr>
            <p:ph sz="half" idx="4"/>
          </p:nvPr>
        </p:nvSpPr>
        <p:spPr/>
        <p:txBody>
          <a:bodyPr>
            <a:normAutofit fontScale="92500"/>
          </a:bodyPr>
          <a:lstStyle/>
          <a:p>
            <a:r>
              <a:rPr lang="en-US" dirty="0" smtClean="0"/>
              <a:t>Live presentations (by guests, instructor, and / or students) </a:t>
            </a:r>
          </a:p>
          <a:p>
            <a:r>
              <a:rPr lang="en-US" dirty="0" smtClean="0"/>
              <a:t>Interactive simulations</a:t>
            </a:r>
          </a:p>
          <a:p>
            <a:r>
              <a:rPr lang="en-US" dirty="0" smtClean="0"/>
              <a:t>Live meetings </a:t>
            </a:r>
          </a:p>
          <a:p>
            <a:r>
              <a:rPr lang="en-US" dirty="0" smtClean="0"/>
              <a:t>Live presentations or demonstrations </a:t>
            </a:r>
          </a:p>
          <a:p>
            <a:r>
              <a:rPr lang="en-US" dirty="0" smtClean="0"/>
              <a:t>Live lab work  </a:t>
            </a:r>
          </a:p>
          <a:p>
            <a:r>
              <a:rPr lang="en-US" dirty="0" smtClean="0"/>
              <a:t>Student presentations </a:t>
            </a:r>
          </a:p>
          <a:p>
            <a:r>
              <a:rPr lang="en-US" dirty="0" smtClean="0"/>
              <a:t>Group simulations </a:t>
            </a:r>
            <a:endParaRPr lang="en-US" dirty="0"/>
          </a:p>
        </p:txBody>
      </p:sp>
      <p:sp>
        <p:nvSpPr>
          <p:cNvPr id="10" name="Footer Placeholder 9"/>
          <p:cNvSpPr>
            <a:spLocks noGrp="1"/>
          </p:cNvSpPr>
          <p:nvPr>
            <p:ph type="ftr" sz="quarter" idx="11"/>
          </p:nvPr>
        </p:nvSpPr>
        <p:spPr/>
        <p:txBody>
          <a:bodyPr/>
          <a:lstStyle/>
          <a:p>
            <a:r>
              <a:rPr lang="en-US" smtClean="0"/>
              <a:t>An Overview of Contemporary Online  Education (for Civil Engineers)</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Live Web Events:  </a:t>
            </a:r>
            <a:br>
              <a:rPr lang="en-US" dirty="0" smtClean="0"/>
            </a:br>
            <a:r>
              <a:rPr lang="en-US" dirty="0" smtClean="0"/>
              <a:t>Ensuring Access</a:t>
            </a:r>
            <a:endParaRPr lang="en-US" dirty="0"/>
          </a:p>
        </p:txBody>
      </p:sp>
      <p:sp>
        <p:nvSpPr>
          <p:cNvPr id="4" name="Slide Number Placeholder 3"/>
          <p:cNvSpPr>
            <a:spLocks noGrp="1"/>
          </p:cNvSpPr>
          <p:nvPr>
            <p:ph type="sldNum" sz="quarter" idx="12"/>
          </p:nvPr>
        </p:nvSpPr>
        <p:spPr/>
        <p:txBody>
          <a:bodyPr/>
          <a:lstStyle/>
          <a:p>
            <a:fld id="{8774EFCB-C1E4-41C3-89D3-F0692ECE7111}" type="slidenum">
              <a:rPr lang="en-US" smtClean="0"/>
              <a:pPr/>
              <a:t>29</a:t>
            </a:fld>
            <a:endParaRPr lang="en-US"/>
          </a:p>
        </p:txBody>
      </p:sp>
      <p:sp>
        <p:nvSpPr>
          <p:cNvPr id="3" name="Content Placeholder 2"/>
          <p:cNvSpPr>
            <a:spLocks noGrp="1"/>
          </p:cNvSpPr>
          <p:nvPr>
            <p:ph sz="quarter" idx="1"/>
          </p:nvPr>
        </p:nvSpPr>
        <p:spPr>
          <a:xfrm>
            <a:off x="914400" y="1447800"/>
            <a:ext cx="7772400" cy="4876800"/>
          </a:xfrm>
        </p:spPr>
        <p:txBody>
          <a:bodyPr>
            <a:normAutofit fontScale="92500" lnSpcReduction="10000"/>
          </a:bodyPr>
          <a:lstStyle/>
          <a:p>
            <a:r>
              <a:rPr lang="en-US" dirty="0" smtClean="0"/>
              <a:t>Student preparation </a:t>
            </a:r>
          </a:p>
          <a:p>
            <a:pPr lvl="1"/>
            <a:r>
              <a:rPr lang="en-US" dirty="0" smtClean="0"/>
              <a:t>Low-value practice event (or even online office hours) to help students run through technologies; have people regularly log on 10 – 15 minutes prior to the event  </a:t>
            </a:r>
          </a:p>
          <a:p>
            <a:r>
              <a:rPr lang="en-US" dirty="0" smtClean="0"/>
              <a:t>Presenter preparation </a:t>
            </a:r>
          </a:p>
          <a:p>
            <a:pPr lvl="1"/>
            <a:r>
              <a:rPr lang="en-US" dirty="0" smtClean="0"/>
              <a:t>Presenter should pre-upload digital content (polls, slideshows, visuals) into the web conferencing system  </a:t>
            </a:r>
          </a:p>
          <a:p>
            <a:pPr lvl="1"/>
            <a:r>
              <a:rPr lang="en-US" dirty="0" smtClean="0"/>
              <a:t>Practice pacing sufficiently because of the latency in people’s connections (most presenters need to slow down)   </a:t>
            </a:r>
          </a:p>
          <a:p>
            <a:r>
              <a:rPr lang="en-US" dirty="0" smtClean="0"/>
              <a:t>Recording the event</a:t>
            </a:r>
          </a:p>
          <a:p>
            <a:pPr lvl="1"/>
            <a:r>
              <a:rPr lang="en-US" dirty="0" smtClean="0"/>
              <a:t>Always include an early slide about the recording and archival of the event; participation means agreement with the recording  </a:t>
            </a:r>
          </a:p>
          <a:p>
            <a:pPr lvl="1"/>
            <a:r>
              <a:rPr lang="en-US" dirty="0" smtClean="0"/>
              <a:t>Actually record the event, and use the archived materials for further learning</a:t>
            </a:r>
          </a:p>
          <a:p>
            <a:endParaRPr lang="en-US" dirty="0"/>
          </a:p>
        </p:txBody>
      </p:sp>
      <p:sp>
        <p:nvSpPr>
          <p:cNvPr id="6" name="Footer Placeholder 5"/>
          <p:cNvSpPr>
            <a:spLocks noGrp="1"/>
          </p:cNvSpPr>
          <p:nvPr>
            <p:ph type="ftr" sz="quarter" idx="11"/>
          </p:nvPr>
        </p:nvSpPr>
        <p:spPr/>
        <p:txBody>
          <a:bodyPr/>
          <a:lstStyle/>
          <a:p>
            <a:r>
              <a:rPr lang="en-US" smtClean="0"/>
              <a:t>An Overview of Contemporary Online  Education (for Civil Engineers)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Late 1990s </a:t>
            </a:r>
            <a:br>
              <a:rPr lang="en-US" dirty="0" smtClean="0"/>
            </a:br>
            <a:r>
              <a:rPr lang="en-US" dirty="0" smtClean="0"/>
              <a:t>Concerns about Online Education</a:t>
            </a:r>
            <a:endParaRPr lang="en-US" dirty="0"/>
          </a:p>
        </p:txBody>
      </p:sp>
      <p:sp>
        <p:nvSpPr>
          <p:cNvPr id="4" name="Slide Number Placeholder 3"/>
          <p:cNvSpPr>
            <a:spLocks noGrp="1"/>
          </p:cNvSpPr>
          <p:nvPr>
            <p:ph type="sldNum" sz="quarter" idx="12"/>
          </p:nvPr>
        </p:nvSpPr>
        <p:spPr/>
        <p:txBody>
          <a:bodyPr/>
          <a:lstStyle/>
          <a:p>
            <a:fld id="{8774EFCB-C1E4-41C3-89D3-F0692ECE7111}" type="slidenum">
              <a:rPr lang="en-US" smtClean="0"/>
              <a:pPr/>
              <a:t>3</a:t>
            </a:fld>
            <a:endParaRPr lang="en-US"/>
          </a:p>
        </p:txBody>
      </p:sp>
      <p:sp>
        <p:nvSpPr>
          <p:cNvPr id="5" name="Content Placeholder 4"/>
          <p:cNvSpPr>
            <a:spLocks noGrp="1"/>
          </p:cNvSpPr>
          <p:nvPr>
            <p:ph sz="quarter" idx="1"/>
          </p:nvPr>
        </p:nvSpPr>
        <p:spPr>
          <a:xfrm>
            <a:off x="4800600" y="1447800"/>
            <a:ext cx="3886200" cy="4572000"/>
          </a:xfrm>
        </p:spPr>
        <p:txBody>
          <a:bodyPr>
            <a:normAutofit lnSpcReduction="10000"/>
          </a:bodyPr>
          <a:lstStyle/>
          <a:p>
            <a:r>
              <a:rPr lang="en-US" dirty="0" smtClean="0"/>
              <a:t>Quality of the learning may be less than in face-to-face circumstances </a:t>
            </a:r>
          </a:p>
          <a:p>
            <a:pPr lvl="1"/>
            <a:r>
              <a:rPr lang="en-US" dirty="0" smtClean="0"/>
              <a:t>Special concerns have been raised about laboratory learning </a:t>
            </a:r>
          </a:p>
          <a:p>
            <a:r>
              <a:rPr lang="en-US" dirty="0" smtClean="0"/>
              <a:t>Technological access and the “digital divide”  </a:t>
            </a:r>
          </a:p>
          <a:p>
            <a:r>
              <a:rPr lang="en-US" dirty="0" smtClean="0"/>
              <a:t>Instructor-student relationships may be harmed </a:t>
            </a:r>
          </a:p>
          <a:p>
            <a:r>
              <a:rPr lang="en-US" dirty="0" smtClean="0"/>
              <a:t>Difficulty of authenticating online learners </a:t>
            </a:r>
            <a:endParaRPr lang="en-US" dirty="0"/>
          </a:p>
        </p:txBody>
      </p:sp>
      <p:sp>
        <p:nvSpPr>
          <p:cNvPr id="6" name="Footer Placeholder 5"/>
          <p:cNvSpPr>
            <a:spLocks noGrp="1"/>
          </p:cNvSpPr>
          <p:nvPr>
            <p:ph type="ftr" sz="quarter" idx="11"/>
          </p:nvPr>
        </p:nvSpPr>
        <p:spPr/>
        <p:txBody>
          <a:bodyPr/>
          <a:lstStyle/>
          <a:p>
            <a:r>
              <a:rPr lang="en-US" smtClean="0"/>
              <a:t>An Overview of Contemporary Online  Education (for Civil Engineers)</a:t>
            </a:r>
            <a:endParaRPr lang="en-US" dirty="0"/>
          </a:p>
        </p:txBody>
      </p:sp>
      <p:pic>
        <p:nvPicPr>
          <p:cNvPr id="7" name="Picture 4" descr="C:\Documents and Settings\shalin\Local Settings\Temporary Internet Files\Content.IE5\J8OGYC66\MC900439254[1].jpg"/>
          <p:cNvPicPr>
            <a:picLocks noChangeAspect="1" noChangeArrowheads="1"/>
          </p:cNvPicPr>
          <p:nvPr/>
        </p:nvPicPr>
        <p:blipFill>
          <a:blip r:embed="rId2" cstate="print"/>
          <a:srcRect/>
          <a:stretch>
            <a:fillRect/>
          </a:stretch>
        </p:blipFill>
        <p:spPr bwMode="auto">
          <a:xfrm>
            <a:off x="533400" y="1600200"/>
            <a:ext cx="4038600" cy="40386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Live Web Events:  </a:t>
            </a:r>
            <a:br>
              <a:rPr lang="en-US" dirty="0" smtClean="0"/>
            </a:br>
            <a:r>
              <a:rPr lang="en-US" dirty="0" smtClean="0"/>
              <a:t>Ensuring Access</a:t>
            </a:r>
            <a:r>
              <a:rPr lang="en-US" sz="2200" dirty="0" smtClean="0"/>
              <a:t> (cont.)</a:t>
            </a:r>
            <a:endParaRPr lang="en-US" sz="2200" dirty="0"/>
          </a:p>
        </p:txBody>
      </p:sp>
      <p:sp>
        <p:nvSpPr>
          <p:cNvPr id="3" name="Footer Placeholder 2"/>
          <p:cNvSpPr>
            <a:spLocks noGrp="1"/>
          </p:cNvSpPr>
          <p:nvPr>
            <p:ph type="ftr" sz="quarter" idx="11"/>
          </p:nvPr>
        </p:nvSpPr>
        <p:spPr/>
        <p:txBody>
          <a:bodyPr/>
          <a:lstStyle/>
          <a:p>
            <a:r>
              <a:rPr lang="en-US" smtClean="0"/>
              <a:t>An Overview of Contemporary Online  Education (for Civil Engineers)</a:t>
            </a:r>
            <a:endParaRPr lang="en-US" dirty="0"/>
          </a:p>
        </p:txBody>
      </p:sp>
      <p:sp>
        <p:nvSpPr>
          <p:cNvPr id="4" name="Slide Number Placeholder 3"/>
          <p:cNvSpPr>
            <a:spLocks noGrp="1"/>
          </p:cNvSpPr>
          <p:nvPr>
            <p:ph type="sldNum" sz="quarter" idx="12"/>
          </p:nvPr>
        </p:nvSpPr>
        <p:spPr/>
        <p:txBody>
          <a:bodyPr/>
          <a:lstStyle/>
          <a:p>
            <a:fld id="{8774EFCB-C1E4-41C3-89D3-F0692ECE7111}" type="slidenum">
              <a:rPr lang="en-US" smtClean="0"/>
              <a:pPr/>
              <a:t>30</a:t>
            </a:fld>
            <a:endParaRPr lang="en-US"/>
          </a:p>
        </p:txBody>
      </p:sp>
      <p:sp>
        <p:nvSpPr>
          <p:cNvPr id="5" name="Content Placeholder 4"/>
          <p:cNvSpPr>
            <a:spLocks noGrp="1"/>
          </p:cNvSpPr>
          <p:nvPr>
            <p:ph sz="quarter" idx="1"/>
          </p:nvPr>
        </p:nvSpPr>
        <p:spPr/>
        <p:txBody>
          <a:bodyPr/>
          <a:lstStyle/>
          <a:p>
            <a:r>
              <a:rPr lang="en-US" dirty="0" smtClean="0"/>
              <a:t>Supporting the event </a:t>
            </a:r>
          </a:p>
          <a:p>
            <a:pPr lvl="1"/>
            <a:r>
              <a:rPr lang="en-US" dirty="0" smtClean="0"/>
              <a:t>Support staff should be available to support real-time accessibility (with a back-up access phone number for participants to use) </a:t>
            </a:r>
          </a:p>
          <a:p>
            <a:pPr lvl="1"/>
            <a:r>
              <a:rPr lang="en-US" dirty="0" smtClean="0"/>
              <a:t>Consider live-captioning if accessibility is an issue for the live event </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Live Web Events:  </a:t>
            </a:r>
            <a:br>
              <a:rPr lang="en-US" dirty="0" smtClean="0"/>
            </a:br>
            <a:r>
              <a:rPr lang="en-US" dirty="0" smtClean="0"/>
              <a:t>Pedagogical Strategies</a:t>
            </a:r>
            <a:endParaRPr lang="en-US" dirty="0"/>
          </a:p>
        </p:txBody>
      </p:sp>
      <p:sp>
        <p:nvSpPr>
          <p:cNvPr id="4" name="Slide Number Placeholder 3"/>
          <p:cNvSpPr>
            <a:spLocks noGrp="1"/>
          </p:cNvSpPr>
          <p:nvPr>
            <p:ph type="sldNum" sz="quarter" idx="12"/>
          </p:nvPr>
        </p:nvSpPr>
        <p:spPr/>
        <p:txBody>
          <a:bodyPr/>
          <a:lstStyle/>
          <a:p>
            <a:fld id="{8774EFCB-C1E4-41C3-89D3-F0692ECE7111}" type="slidenum">
              <a:rPr lang="en-US" smtClean="0"/>
              <a:pPr/>
              <a:t>31</a:t>
            </a:fld>
            <a:endParaRPr lang="en-US"/>
          </a:p>
        </p:txBody>
      </p:sp>
      <p:sp>
        <p:nvSpPr>
          <p:cNvPr id="5" name="Content Placeholder 4"/>
          <p:cNvSpPr>
            <a:spLocks noGrp="1"/>
          </p:cNvSpPr>
          <p:nvPr>
            <p:ph sz="quarter" idx="1"/>
          </p:nvPr>
        </p:nvSpPr>
        <p:spPr/>
        <p:txBody>
          <a:bodyPr>
            <a:normAutofit/>
          </a:bodyPr>
          <a:lstStyle/>
          <a:p>
            <a:r>
              <a:rPr lang="en-US" dirty="0" smtClean="0"/>
              <a:t>Using pre-, during- and post-event learning opportunities </a:t>
            </a:r>
          </a:p>
          <a:p>
            <a:pPr lvl="1"/>
            <a:r>
              <a:rPr lang="en-US" dirty="0" smtClean="0"/>
              <a:t>Pre:  set up some pre-event assignments; integrate learners’ ideas in the planning; integrate learners’ questions; send out relevant materials; set up the pre-learning; prime learners for the live online event  </a:t>
            </a:r>
          </a:p>
          <a:p>
            <a:pPr lvl="1"/>
            <a:r>
              <a:rPr lang="en-US" dirty="0" smtClean="0"/>
              <a:t>During:  assign roles for students to support the event; integrate some interactivity </a:t>
            </a:r>
          </a:p>
          <a:p>
            <a:pPr lvl="1"/>
            <a:r>
              <a:rPr lang="en-US" dirty="0" smtClean="0"/>
              <a:t>Post:  debrief the event; review the learning; offer assignments and feedback</a:t>
            </a:r>
          </a:p>
          <a:p>
            <a:r>
              <a:rPr lang="en-US" dirty="0" smtClean="0"/>
              <a:t>Have a colleague host the event to make sure everything is working and to vet people’s comments and questions</a:t>
            </a:r>
          </a:p>
        </p:txBody>
      </p:sp>
      <p:sp>
        <p:nvSpPr>
          <p:cNvPr id="6" name="Footer Placeholder 5"/>
          <p:cNvSpPr>
            <a:spLocks noGrp="1"/>
          </p:cNvSpPr>
          <p:nvPr>
            <p:ph type="ftr" sz="quarter" idx="11"/>
          </p:nvPr>
        </p:nvSpPr>
        <p:spPr/>
        <p:txBody>
          <a:bodyPr/>
          <a:lstStyle/>
          <a:p>
            <a:r>
              <a:rPr lang="en-US" smtClean="0"/>
              <a:t>An Overview of Contemporary Online  Education (for Civil Engineers)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Live Web Events:  </a:t>
            </a:r>
            <a:br>
              <a:rPr lang="en-US" dirty="0" smtClean="0"/>
            </a:br>
            <a:r>
              <a:rPr lang="en-US" dirty="0" smtClean="0"/>
              <a:t>Pedagogical Strategies </a:t>
            </a:r>
            <a:r>
              <a:rPr lang="en-US" sz="2200" dirty="0" smtClean="0"/>
              <a:t>(cont.)</a:t>
            </a:r>
            <a:endParaRPr lang="en-US" sz="2200" dirty="0"/>
          </a:p>
        </p:txBody>
      </p:sp>
      <p:sp>
        <p:nvSpPr>
          <p:cNvPr id="3" name="Footer Placeholder 2"/>
          <p:cNvSpPr>
            <a:spLocks noGrp="1"/>
          </p:cNvSpPr>
          <p:nvPr>
            <p:ph type="ftr" sz="quarter" idx="11"/>
          </p:nvPr>
        </p:nvSpPr>
        <p:spPr/>
        <p:txBody>
          <a:bodyPr/>
          <a:lstStyle/>
          <a:p>
            <a:r>
              <a:rPr lang="en-US" dirty="0" smtClean="0"/>
              <a:t>An Overview of Contemporary Online  Education (for Civil Engineers)</a:t>
            </a:r>
            <a:endParaRPr lang="en-US" dirty="0"/>
          </a:p>
        </p:txBody>
      </p:sp>
      <p:sp>
        <p:nvSpPr>
          <p:cNvPr id="4" name="Slide Number Placeholder 3"/>
          <p:cNvSpPr>
            <a:spLocks noGrp="1"/>
          </p:cNvSpPr>
          <p:nvPr>
            <p:ph type="sldNum" sz="quarter" idx="12"/>
          </p:nvPr>
        </p:nvSpPr>
        <p:spPr/>
        <p:txBody>
          <a:bodyPr/>
          <a:lstStyle/>
          <a:p>
            <a:fld id="{8774EFCB-C1E4-41C3-89D3-F0692ECE7111}" type="slidenum">
              <a:rPr lang="en-US" smtClean="0"/>
              <a:pPr/>
              <a:t>32</a:t>
            </a:fld>
            <a:endParaRPr lang="en-US"/>
          </a:p>
        </p:txBody>
      </p:sp>
      <p:sp>
        <p:nvSpPr>
          <p:cNvPr id="5" name="Content Placeholder 4"/>
          <p:cNvSpPr>
            <a:spLocks noGrp="1"/>
          </p:cNvSpPr>
          <p:nvPr>
            <p:ph sz="quarter" idx="1"/>
          </p:nvPr>
        </p:nvSpPr>
        <p:spPr>
          <a:xfrm>
            <a:off x="4724400" y="1447800"/>
            <a:ext cx="3962400" cy="4572000"/>
          </a:xfrm>
        </p:spPr>
        <p:txBody>
          <a:bodyPr/>
          <a:lstStyle/>
          <a:p>
            <a:r>
              <a:rPr lang="en-US" dirty="0" smtClean="0"/>
              <a:t>Ensure that the live event is high value because synchronous time is expensive for learners across different time zones </a:t>
            </a:r>
          </a:p>
          <a:p>
            <a:r>
              <a:rPr lang="en-US" dirty="0" smtClean="0"/>
              <a:t>Make sure that you learn from each event and improve each time </a:t>
            </a:r>
          </a:p>
          <a:p>
            <a:endParaRPr lang="en-US" dirty="0" smtClean="0"/>
          </a:p>
          <a:p>
            <a:endParaRPr lang="en-US" dirty="0"/>
          </a:p>
        </p:txBody>
      </p:sp>
      <p:pic>
        <p:nvPicPr>
          <p:cNvPr id="6" name="Picture 2" descr="C:\Documents and Settings\shalin\Local Settings\Temporary Internet Files\Content.IE5\J8OGYC66\MP900425466[1].jpg"/>
          <p:cNvPicPr>
            <a:picLocks noChangeAspect="1" noChangeArrowheads="1"/>
          </p:cNvPicPr>
          <p:nvPr/>
        </p:nvPicPr>
        <p:blipFill>
          <a:blip r:embed="rId2" cstate="print"/>
          <a:srcRect/>
          <a:stretch>
            <a:fillRect/>
          </a:stretch>
        </p:blipFill>
        <p:spPr bwMode="auto">
          <a:xfrm>
            <a:off x="457200" y="1676400"/>
            <a:ext cx="3962400" cy="39624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Assessment Methods </a:t>
            </a:r>
            <a:endParaRPr lang="en-US" dirty="0"/>
          </a:p>
        </p:txBody>
      </p:sp>
      <p:sp>
        <p:nvSpPr>
          <p:cNvPr id="4" name="Slide Number Placeholder 3"/>
          <p:cNvSpPr>
            <a:spLocks noGrp="1"/>
          </p:cNvSpPr>
          <p:nvPr>
            <p:ph type="sldNum" sz="quarter" idx="12"/>
          </p:nvPr>
        </p:nvSpPr>
        <p:spPr/>
        <p:txBody>
          <a:bodyPr/>
          <a:lstStyle/>
          <a:p>
            <a:fld id="{8774EFCB-C1E4-41C3-89D3-F0692ECE7111}" type="slidenum">
              <a:rPr lang="en-US" smtClean="0"/>
              <a:pPr/>
              <a:t>33</a:t>
            </a:fld>
            <a:endParaRPr lang="en-US"/>
          </a:p>
        </p:txBody>
      </p:sp>
      <p:sp>
        <p:nvSpPr>
          <p:cNvPr id="5" name="Content Placeholder 4"/>
          <p:cNvSpPr>
            <a:spLocks noGrp="1"/>
          </p:cNvSpPr>
          <p:nvPr>
            <p:ph sz="quarter" idx="1"/>
          </p:nvPr>
        </p:nvSpPr>
        <p:spPr/>
        <p:txBody>
          <a:bodyPr>
            <a:normAutofit lnSpcReduction="10000"/>
          </a:bodyPr>
          <a:lstStyle/>
          <a:p>
            <a:pPr algn="ctr">
              <a:buNone/>
            </a:pPr>
            <a:r>
              <a:rPr lang="en-US" b="1" dirty="0" smtClean="0"/>
              <a:t>Convergent vs. Divergent Learning</a:t>
            </a:r>
          </a:p>
          <a:p>
            <a:r>
              <a:rPr lang="en-US" dirty="0" smtClean="0"/>
              <a:t>Convergent learning:  close-ended answers; suited to well-written multiple-choice, true/false, matching, definition, sequencing, and other types of automated questions handled by the learning / course management system </a:t>
            </a:r>
          </a:p>
          <a:p>
            <a:pPr lvl="1"/>
            <a:r>
              <a:rPr lang="en-US" dirty="0" smtClean="0"/>
              <a:t>Lower-level undergraduate courses; survey courses </a:t>
            </a:r>
          </a:p>
          <a:p>
            <a:r>
              <a:rPr lang="en-US" dirty="0" smtClean="0"/>
              <a:t>Divergent learning:  solving ill-structured (real-world) and complex problems; open-ended answers; suited to essays, projects, designs; requiring hands-on feedback by the instructor, learner peers, and subject matter experts (SMEs) in the field </a:t>
            </a:r>
          </a:p>
          <a:p>
            <a:pPr lvl="1"/>
            <a:r>
              <a:rPr lang="en-US" dirty="0" smtClean="0"/>
              <a:t>High-level undergraduate and graduate courses </a:t>
            </a:r>
          </a:p>
          <a:p>
            <a:endParaRPr lang="en-US" dirty="0"/>
          </a:p>
        </p:txBody>
      </p:sp>
      <p:sp>
        <p:nvSpPr>
          <p:cNvPr id="6" name="Footer Placeholder 5"/>
          <p:cNvSpPr>
            <a:spLocks noGrp="1"/>
          </p:cNvSpPr>
          <p:nvPr>
            <p:ph type="ftr" sz="quarter" idx="11"/>
          </p:nvPr>
        </p:nvSpPr>
        <p:spPr/>
        <p:txBody>
          <a:bodyPr/>
          <a:lstStyle/>
          <a:p>
            <a:r>
              <a:rPr lang="en-US" smtClean="0"/>
              <a:t>An Overview of Contemporary Online  Education (for Civil Engineers)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Methods </a:t>
            </a:r>
            <a:r>
              <a:rPr lang="en-US" sz="2000" dirty="0" smtClean="0"/>
              <a:t>(cont.) </a:t>
            </a:r>
            <a:endParaRPr lang="en-US" sz="2000" dirty="0"/>
          </a:p>
        </p:txBody>
      </p:sp>
      <p:sp>
        <p:nvSpPr>
          <p:cNvPr id="4" name="Slide Number Placeholder 3"/>
          <p:cNvSpPr>
            <a:spLocks noGrp="1"/>
          </p:cNvSpPr>
          <p:nvPr>
            <p:ph type="sldNum" sz="quarter" idx="12"/>
          </p:nvPr>
        </p:nvSpPr>
        <p:spPr/>
        <p:txBody>
          <a:bodyPr/>
          <a:lstStyle/>
          <a:p>
            <a:fld id="{8774EFCB-C1E4-41C3-89D3-F0692ECE7111}" type="slidenum">
              <a:rPr lang="en-US" smtClean="0"/>
              <a:pPr/>
              <a:t>34</a:t>
            </a:fld>
            <a:endParaRPr lang="en-US"/>
          </a:p>
        </p:txBody>
      </p:sp>
      <p:sp>
        <p:nvSpPr>
          <p:cNvPr id="5" name="Content Placeholder 4"/>
          <p:cNvSpPr>
            <a:spLocks noGrp="1"/>
          </p:cNvSpPr>
          <p:nvPr>
            <p:ph sz="quarter" idx="1"/>
          </p:nvPr>
        </p:nvSpPr>
        <p:spPr/>
        <p:txBody>
          <a:bodyPr/>
          <a:lstStyle/>
          <a:p>
            <a:pPr algn="ctr">
              <a:buNone/>
            </a:pPr>
            <a:r>
              <a:rPr lang="en-US" b="1" dirty="0" smtClean="0"/>
              <a:t>Assignment Design and Assessment</a:t>
            </a:r>
          </a:p>
          <a:p>
            <a:r>
              <a:rPr lang="en-US" dirty="0" smtClean="0"/>
              <a:t>Formative assessment:  assessments that promote learning and are not necessarily evaluative for the learner; may be used by the instructor to calibrate the teaching to better meet learner needs </a:t>
            </a:r>
          </a:p>
          <a:p>
            <a:r>
              <a:rPr lang="en-US" dirty="0" smtClean="0"/>
              <a:t>Summative assessment:  evaluative assessments that assess the learners’ level of knowledge and has impacts on his / her advancement </a:t>
            </a:r>
          </a:p>
          <a:p>
            <a:endParaRPr lang="en-US" dirty="0"/>
          </a:p>
        </p:txBody>
      </p:sp>
      <p:sp>
        <p:nvSpPr>
          <p:cNvPr id="6" name="Footer Placeholder 5"/>
          <p:cNvSpPr>
            <a:spLocks noGrp="1"/>
          </p:cNvSpPr>
          <p:nvPr>
            <p:ph type="ftr" sz="quarter" idx="11"/>
          </p:nvPr>
        </p:nvSpPr>
        <p:spPr/>
        <p:txBody>
          <a:bodyPr/>
          <a:lstStyle/>
          <a:p>
            <a:r>
              <a:rPr lang="en-US" smtClean="0"/>
              <a:t>An Overview of Contemporary Online  Education (for Civil Engineers)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Methods </a:t>
            </a:r>
            <a:r>
              <a:rPr lang="en-US" sz="2000" dirty="0" smtClean="0"/>
              <a:t>(cont.) </a:t>
            </a:r>
            <a:endParaRPr lang="en-US" dirty="0"/>
          </a:p>
        </p:txBody>
      </p:sp>
      <p:sp>
        <p:nvSpPr>
          <p:cNvPr id="4" name="Slide Number Placeholder 3"/>
          <p:cNvSpPr>
            <a:spLocks noGrp="1"/>
          </p:cNvSpPr>
          <p:nvPr>
            <p:ph type="sldNum" sz="quarter" idx="12"/>
          </p:nvPr>
        </p:nvSpPr>
        <p:spPr/>
        <p:txBody>
          <a:bodyPr/>
          <a:lstStyle/>
          <a:p>
            <a:fld id="{8774EFCB-C1E4-41C3-89D3-F0692ECE7111}" type="slidenum">
              <a:rPr lang="en-US" smtClean="0"/>
              <a:pPr/>
              <a:t>35</a:t>
            </a:fld>
            <a:endParaRPr lang="en-US"/>
          </a:p>
        </p:txBody>
      </p:sp>
      <p:sp>
        <p:nvSpPr>
          <p:cNvPr id="5" name="Content Placeholder 4"/>
          <p:cNvSpPr>
            <a:spLocks noGrp="1"/>
          </p:cNvSpPr>
          <p:nvPr>
            <p:ph sz="quarter" idx="1"/>
          </p:nvPr>
        </p:nvSpPr>
        <p:spPr/>
        <p:txBody>
          <a:bodyPr/>
          <a:lstStyle/>
          <a:p>
            <a:r>
              <a:rPr lang="en-US" dirty="0" smtClean="0"/>
              <a:t>Problem-based learning </a:t>
            </a:r>
          </a:p>
          <a:p>
            <a:pPr lvl="1"/>
            <a:r>
              <a:rPr lang="en-US" dirty="0" smtClean="0"/>
              <a:t>Real-world and practical (usually) </a:t>
            </a:r>
          </a:p>
          <a:p>
            <a:pPr lvl="1"/>
            <a:r>
              <a:rPr lang="en-US" dirty="0" smtClean="0"/>
              <a:t>Uses real-world standards </a:t>
            </a:r>
          </a:p>
          <a:p>
            <a:pPr lvl="1"/>
            <a:r>
              <a:rPr lang="en-US" dirty="0" smtClean="0"/>
              <a:t>Involves analysis of a range of data (including “</a:t>
            </a:r>
            <a:r>
              <a:rPr lang="en-US" dirty="0" err="1" smtClean="0"/>
              <a:t>distractors</a:t>
            </a:r>
            <a:r>
              <a:rPr lang="en-US" dirty="0" smtClean="0"/>
              <a:t>”) </a:t>
            </a:r>
          </a:p>
          <a:p>
            <a:r>
              <a:rPr lang="en-US" dirty="0" smtClean="0"/>
              <a:t>Project-based learning </a:t>
            </a:r>
          </a:p>
          <a:p>
            <a:pPr lvl="1"/>
            <a:r>
              <a:rPr lang="en-US" dirty="0" smtClean="0"/>
              <a:t>Real-world and practical (usually)  </a:t>
            </a:r>
          </a:p>
          <a:p>
            <a:pPr lvl="1"/>
            <a:r>
              <a:rPr lang="en-US" dirty="0" smtClean="0"/>
              <a:t>Collaborative </a:t>
            </a:r>
          </a:p>
          <a:p>
            <a:pPr lvl="1"/>
            <a:r>
              <a:rPr lang="en-US" dirty="0" smtClean="0"/>
              <a:t>Competency-based </a:t>
            </a:r>
          </a:p>
          <a:p>
            <a:pPr lvl="1"/>
            <a:r>
              <a:rPr lang="en-US" dirty="0" smtClean="0"/>
              <a:t>Modeled</a:t>
            </a:r>
          </a:p>
          <a:p>
            <a:pPr lvl="1"/>
            <a:r>
              <a:rPr lang="en-US" dirty="0" smtClean="0"/>
              <a:t>Tested </a:t>
            </a:r>
            <a:endParaRPr lang="en-US" dirty="0"/>
          </a:p>
        </p:txBody>
      </p:sp>
      <p:sp>
        <p:nvSpPr>
          <p:cNvPr id="6" name="Footer Placeholder 5"/>
          <p:cNvSpPr>
            <a:spLocks noGrp="1"/>
          </p:cNvSpPr>
          <p:nvPr>
            <p:ph type="ftr" sz="quarter" idx="11"/>
          </p:nvPr>
        </p:nvSpPr>
        <p:spPr/>
        <p:txBody>
          <a:bodyPr/>
          <a:lstStyle/>
          <a:p>
            <a:r>
              <a:rPr lang="en-US" smtClean="0"/>
              <a:t>An Overview of Contemporary Online  Education (for Civil Engineers)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Methods </a:t>
            </a:r>
            <a:r>
              <a:rPr lang="en-US" sz="2000" dirty="0" smtClean="0"/>
              <a:t>(cont.) </a:t>
            </a:r>
            <a:endParaRPr lang="en-US" dirty="0"/>
          </a:p>
        </p:txBody>
      </p:sp>
      <p:sp>
        <p:nvSpPr>
          <p:cNvPr id="4" name="Slide Number Placeholder 3"/>
          <p:cNvSpPr>
            <a:spLocks noGrp="1"/>
          </p:cNvSpPr>
          <p:nvPr>
            <p:ph type="sldNum" sz="quarter" idx="12"/>
          </p:nvPr>
        </p:nvSpPr>
        <p:spPr/>
        <p:txBody>
          <a:bodyPr/>
          <a:lstStyle/>
          <a:p>
            <a:fld id="{8774EFCB-C1E4-41C3-89D3-F0692ECE7111}" type="slidenum">
              <a:rPr lang="en-US" smtClean="0"/>
              <a:pPr/>
              <a:t>36</a:t>
            </a:fld>
            <a:endParaRPr lang="en-US"/>
          </a:p>
        </p:txBody>
      </p:sp>
      <p:sp>
        <p:nvSpPr>
          <p:cNvPr id="5" name="Content Placeholder 4"/>
          <p:cNvSpPr>
            <a:spLocks noGrp="1"/>
          </p:cNvSpPr>
          <p:nvPr>
            <p:ph sz="quarter" idx="1"/>
          </p:nvPr>
        </p:nvSpPr>
        <p:spPr/>
        <p:txBody>
          <a:bodyPr/>
          <a:lstStyle/>
          <a:p>
            <a:r>
              <a:rPr lang="en-US" dirty="0" smtClean="0"/>
              <a:t>Should be </a:t>
            </a:r>
          </a:p>
          <a:p>
            <a:pPr lvl="1"/>
            <a:r>
              <a:rPr lang="en-US" dirty="0" smtClean="0"/>
              <a:t>Fair </a:t>
            </a:r>
          </a:p>
          <a:p>
            <a:pPr lvl="1"/>
            <a:r>
              <a:rPr lang="en-US" dirty="0" smtClean="0"/>
              <a:t>Relevant to the learning </a:t>
            </a:r>
          </a:p>
          <a:p>
            <a:pPr lvl="1"/>
            <a:r>
              <a:rPr lang="en-US" dirty="0" smtClean="0"/>
              <a:t>Consistent </a:t>
            </a:r>
          </a:p>
          <a:p>
            <a:pPr lvl="1"/>
            <a:r>
              <a:rPr lang="en-US" dirty="0" smtClean="0"/>
              <a:t>Inclusive of unique feedback to learners </a:t>
            </a:r>
          </a:p>
          <a:p>
            <a:pPr lvl="1"/>
            <a:r>
              <a:rPr lang="en-US" dirty="0" smtClean="0"/>
              <a:t>Up-to-date </a:t>
            </a:r>
          </a:p>
          <a:p>
            <a:pPr lvl="1"/>
            <a:r>
              <a:rPr lang="en-US" dirty="0" smtClean="0"/>
              <a:t>Protected against academic dishonesty (through randomization; through design, and other features)  </a:t>
            </a:r>
            <a:endParaRPr lang="en-US" dirty="0"/>
          </a:p>
        </p:txBody>
      </p:sp>
      <p:sp>
        <p:nvSpPr>
          <p:cNvPr id="6" name="Footer Placeholder 5"/>
          <p:cNvSpPr>
            <a:spLocks noGrp="1"/>
          </p:cNvSpPr>
          <p:nvPr>
            <p:ph type="ftr" sz="quarter" idx="11"/>
          </p:nvPr>
        </p:nvSpPr>
        <p:spPr/>
        <p:txBody>
          <a:bodyPr/>
          <a:lstStyle/>
          <a:p>
            <a:r>
              <a:rPr lang="en-US" smtClean="0"/>
              <a:t>An Overview of Contemporary Online  Education (for Civil Engineers)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High-Value Assessments </a:t>
            </a:r>
            <a:endParaRPr lang="en-US" dirty="0"/>
          </a:p>
        </p:txBody>
      </p:sp>
      <p:sp>
        <p:nvSpPr>
          <p:cNvPr id="3" name="Footer Placeholder 2"/>
          <p:cNvSpPr>
            <a:spLocks noGrp="1"/>
          </p:cNvSpPr>
          <p:nvPr>
            <p:ph type="ftr" sz="quarter" idx="11"/>
          </p:nvPr>
        </p:nvSpPr>
        <p:spPr/>
        <p:txBody>
          <a:bodyPr/>
          <a:lstStyle/>
          <a:p>
            <a:r>
              <a:rPr lang="en-US" smtClean="0"/>
              <a:t>An Overview of Contemporary Online  Education (for Civil Engineers)</a:t>
            </a:r>
            <a:endParaRPr lang="en-US" dirty="0"/>
          </a:p>
        </p:txBody>
      </p:sp>
      <p:sp>
        <p:nvSpPr>
          <p:cNvPr id="4" name="Slide Number Placeholder 3"/>
          <p:cNvSpPr>
            <a:spLocks noGrp="1"/>
          </p:cNvSpPr>
          <p:nvPr>
            <p:ph type="sldNum" sz="quarter" idx="12"/>
          </p:nvPr>
        </p:nvSpPr>
        <p:spPr/>
        <p:txBody>
          <a:bodyPr/>
          <a:lstStyle/>
          <a:p>
            <a:fld id="{8774EFCB-C1E4-41C3-89D3-F0692ECE7111}" type="slidenum">
              <a:rPr lang="en-US" smtClean="0"/>
              <a:pPr/>
              <a:t>37</a:t>
            </a:fld>
            <a:endParaRPr lang="en-US"/>
          </a:p>
        </p:txBody>
      </p:sp>
      <p:sp>
        <p:nvSpPr>
          <p:cNvPr id="5" name="Content Placeholder 4"/>
          <p:cNvSpPr>
            <a:spLocks noGrp="1"/>
          </p:cNvSpPr>
          <p:nvPr>
            <p:ph sz="quarter" idx="1"/>
          </p:nvPr>
        </p:nvSpPr>
        <p:spPr/>
        <p:txBody>
          <a:bodyPr/>
          <a:lstStyle/>
          <a:p>
            <a:r>
              <a:rPr lang="en-US" dirty="0" smtClean="0"/>
              <a:t>Proctoring of examinations may be set up with the Division of Continuing Education’s Student and Faculty Services Office (</a:t>
            </a:r>
            <a:r>
              <a:rPr lang="en-US" dirty="0" smtClean="0">
                <a:hlinkClick r:id="rId2"/>
              </a:rPr>
              <a:t>“Proctors and Test Taking Accommodations”</a:t>
            </a:r>
            <a:r>
              <a:rPr lang="en-US" dirty="0" smtClean="0"/>
              <a:t>)</a:t>
            </a:r>
          </a:p>
          <a:p>
            <a:pPr lvl="1"/>
            <a:r>
              <a:rPr lang="en-US" dirty="0" smtClean="0"/>
              <a:t>System works anywhere in the world where the students are </a:t>
            </a:r>
          </a:p>
          <a:p>
            <a:pPr lvl="1"/>
            <a:r>
              <a:rPr lang="en-US" dirty="0" smtClean="0"/>
              <a:t>Students register proctors who are unrelated to them and who can monitor their test-taking </a:t>
            </a:r>
          </a:p>
          <a:p>
            <a:r>
              <a:rPr lang="en-US" dirty="0" smtClean="0"/>
              <a:t>In the future, may include biometric verification of learner identity  </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Interactivity Design</a:t>
            </a:r>
            <a:endParaRPr lang="en-US" dirty="0"/>
          </a:p>
        </p:txBody>
      </p:sp>
      <p:sp>
        <p:nvSpPr>
          <p:cNvPr id="5" name="Slide Number Placeholder 4"/>
          <p:cNvSpPr>
            <a:spLocks noGrp="1"/>
          </p:cNvSpPr>
          <p:nvPr>
            <p:ph type="sldNum" sz="quarter" idx="12"/>
          </p:nvPr>
        </p:nvSpPr>
        <p:spPr/>
        <p:txBody>
          <a:bodyPr/>
          <a:lstStyle/>
          <a:p>
            <a:fld id="{8774EFCB-C1E4-41C3-89D3-F0692ECE7111}" type="slidenum">
              <a:rPr lang="en-US" smtClean="0"/>
              <a:pPr/>
              <a:t>38</a:t>
            </a:fld>
            <a:endParaRPr lang="en-US"/>
          </a:p>
        </p:txBody>
      </p:sp>
      <p:sp>
        <p:nvSpPr>
          <p:cNvPr id="3" name="Content Placeholder 2"/>
          <p:cNvSpPr>
            <a:spLocks noGrp="1"/>
          </p:cNvSpPr>
          <p:nvPr>
            <p:ph sz="quarter" idx="1"/>
          </p:nvPr>
        </p:nvSpPr>
        <p:spPr>
          <a:xfrm>
            <a:off x="914400" y="1905000"/>
            <a:ext cx="7772400" cy="4572000"/>
          </a:xfrm>
        </p:spPr>
        <p:txBody>
          <a:bodyPr>
            <a:normAutofit lnSpcReduction="10000"/>
          </a:bodyPr>
          <a:lstStyle/>
          <a:p>
            <a:r>
              <a:rPr lang="en-US" dirty="0" smtClean="0"/>
              <a:t>What benefits are there in having the learners and the instructor interact?  </a:t>
            </a:r>
          </a:p>
          <a:p>
            <a:pPr lvl="1"/>
            <a:r>
              <a:rPr lang="en-US" dirty="0" smtClean="0"/>
              <a:t>How do the instructors and learners interact?  What sorts of information is exchanged?  How responsive are the instructors to the learners, and vice versa?  </a:t>
            </a:r>
          </a:p>
          <a:p>
            <a:r>
              <a:rPr lang="en-US" dirty="0" smtClean="0"/>
              <a:t>What benefits are there for having the learners interact with each other?  </a:t>
            </a:r>
          </a:p>
          <a:p>
            <a:pPr lvl="1"/>
            <a:r>
              <a:rPr lang="en-US" dirty="0" smtClean="0"/>
              <a:t>What sorts of support can learners provide to each other?  How can human connections be made to enhance learner retention?  </a:t>
            </a:r>
          </a:p>
          <a:p>
            <a:pPr lvl="1"/>
            <a:r>
              <a:rPr lang="en-US" dirty="0" smtClean="0"/>
              <a:t>What sorts of information can learners share with each other?</a:t>
            </a:r>
          </a:p>
          <a:p>
            <a:pPr lvl="1"/>
            <a:r>
              <a:rPr lang="en-US" dirty="0" smtClean="0"/>
              <a:t>What sorts of constructive collaborations can learners engage in?  </a:t>
            </a:r>
          </a:p>
          <a:p>
            <a:endParaRPr lang="en-US" dirty="0"/>
          </a:p>
        </p:txBody>
      </p:sp>
      <p:sp>
        <p:nvSpPr>
          <p:cNvPr id="6" name="Footer Placeholder 5"/>
          <p:cNvSpPr>
            <a:spLocks noGrp="1"/>
          </p:cNvSpPr>
          <p:nvPr>
            <p:ph type="ftr" sz="quarter" idx="11"/>
          </p:nvPr>
        </p:nvSpPr>
        <p:spPr/>
        <p:txBody>
          <a:bodyPr/>
          <a:lstStyle/>
          <a:p>
            <a:r>
              <a:rPr lang="en-US" smtClean="0"/>
              <a:t>An Overview of Contemporary Online  Education (for Civil Engineers)</a:t>
            </a:r>
            <a:endParaRPr lang="en-US" dirty="0"/>
          </a:p>
        </p:txBody>
      </p:sp>
      <p:pic>
        <p:nvPicPr>
          <p:cNvPr id="12290" name="Picture 2" descr="C:\Documents and Settings\shalin\Local Settings\Temporary Internet Files\Content.IE5\J8OGYC66\MP900285124[1].jpg"/>
          <p:cNvPicPr>
            <a:picLocks noChangeAspect="1" noChangeArrowheads="1"/>
          </p:cNvPicPr>
          <p:nvPr/>
        </p:nvPicPr>
        <p:blipFill>
          <a:blip r:embed="rId2" cstate="print"/>
          <a:srcRect/>
          <a:stretch>
            <a:fillRect/>
          </a:stretch>
        </p:blipFill>
        <p:spPr bwMode="auto">
          <a:xfrm>
            <a:off x="5943600" y="228600"/>
            <a:ext cx="2362200" cy="1562989"/>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Interactivity Requirements of the U.S. Department of Education</a:t>
            </a:r>
            <a:endParaRPr lang="en-US" dirty="0"/>
          </a:p>
        </p:txBody>
      </p:sp>
      <p:sp>
        <p:nvSpPr>
          <p:cNvPr id="3" name="Footer Placeholder 2"/>
          <p:cNvSpPr>
            <a:spLocks noGrp="1"/>
          </p:cNvSpPr>
          <p:nvPr>
            <p:ph type="ftr" sz="quarter" idx="11"/>
          </p:nvPr>
        </p:nvSpPr>
        <p:spPr/>
        <p:txBody>
          <a:bodyPr/>
          <a:lstStyle/>
          <a:p>
            <a:r>
              <a:rPr lang="en-US" smtClean="0"/>
              <a:t>An Overview of Contemporary Online  Education (for Civil Engineers)</a:t>
            </a:r>
            <a:endParaRPr lang="en-US" dirty="0"/>
          </a:p>
        </p:txBody>
      </p:sp>
      <p:sp>
        <p:nvSpPr>
          <p:cNvPr id="4" name="Slide Number Placeholder 3"/>
          <p:cNvSpPr>
            <a:spLocks noGrp="1"/>
          </p:cNvSpPr>
          <p:nvPr>
            <p:ph type="sldNum" sz="quarter" idx="12"/>
          </p:nvPr>
        </p:nvSpPr>
        <p:spPr/>
        <p:txBody>
          <a:bodyPr/>
          <a:lstStyle/>
          <a:p>
            <a:fld id="{8774EFCB-C1E4-41C3-89D3-F0692ECE7111}" type="slidenum">
              <a:rPr lang="en-US" smtClean="0"/>
              <a:pPr/>
              <a:t>39</a:t>
            </a:fld>
            <a:endParaRPr lang="en-US"/>
          </a:p>
        </p:txBody>
      </p:sp>
      <p:sp>
        <p:nvSpPr>
          <p:cNvPr id="5" name="Content Placeholder 4"/>
          <p:cNvSpPr>
            <a:spLocks noGrp="1"/>
          </p:cNvSpPr>
          <p:nvPr>
            <p:ph sz="quarter" idx="1"/>
          </p:nvPr>
        </p:nvSpPr>
        <p:spPr/>
        <p:txBody>
          <a:bodyPr>
            <a:normAutofit lnSpcReduction="10000"/>
          </a:bodyPr>
          <a:lstStyle/>
          <a:p>
            <a:r>
              <a:rPr lang="en-US" dirty="0" smtClean="0"/>
              <a:t>Online interactivity in a course should include “regular and substantive interaction” to fit the requirements and definition of distance education by the U.S. Department of Education </a:t>
            </a:r>
          </a:p>
          <a:p>
            <a:r>
              <a:rPr lang="en-US" dirty="0" smtClean="0"/>
              <a:t>For a university to continue to receive federal aid for its students, </a:t>
            </a:r>
          </a:p>
          <a:p>
            <a:pPr lvl="1"/>
            <a:r>
              <a:rPr lang="en-US" dirty="0" smtClean="0"/>
              <a:t>Online courses may </a:t>
            </a:r>
            <a:r>
              <a:rPr lang="en-US" dirty="0" smtClean="0">
                <a:solidFill>
                  <a:srgbClr val="FF0000"/>
                </a:solidFill>
              </a:rPr>
              <a:t>not</a:t>
            </a:r>
            <a:r>
              <a:rPr lang="en-US" dirty="0" smtClean="0"/>
              <a:t> be “correspondence courses” (using online sites just to send out work and to receive it </a:t>
            </a:r>
            <a:r>
              <a:rPr lang="en-US" i="1" dirty="0" smtClean="0"/>
              <a:t>only)</a:t>
            </a:r>
            <a:r>
              <a:rPr lang="en-US" dirty="0" smtClean="0"/>
              <a:t> </a:t>
            </a:r>
          </a:p>
          <a:p>
            <a:pPr lvl="1"/>
            <a:r>
              <a:rPr lang="en-US" dirty="0" smtClean="0"/>
              <a:t>Online courses may </a:t>
            </a:r>
            <a:r>
              <a:rPr lang="en-US" dirty="0" smtClean="0">
                <a:solidFill>
                  <a:srgbClr val="FF0000"/>
                </a:solidFill>
              </a:rPr>
              <a:t>not</a:t>
            </a:r>
            <a:r>
              <a:rPr lang="en-US" dirty="0" smtClean="0"/>
              <a:t> be self-paced courses without any instructor interaction </a:t>
            </a:r>
          </a:p>
          <a:p>
            <a:r>
              <a:rPr lang="en-US" dirty="0" smtClean="0"/>
              <a:t>Because online courses are archived and recorded, the interactivity may be reviewed by university administrators (and auditors) if the need arises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Efficacy of Online Learning</a:t>
            </a:r>
            <a:endParaRPr lang="en-US" dirty="0"/>
          </a:p>
        </p:txBody>
      </p:sp>
      <p:sp>
        <p:nvSpPr>
          <p:cNvPr id="4" name="Slide Number Placeholder 3"/>
          <p:cNvSpPr>
            <a:spLocks noGrp="1"/>
          </p:cNvSpPr>
          <p:nvPr>
            <p:ph type="sldNum" sz="quarter" idx="12"/>
          </p:nvPr>
        </p:nvSpPr>
        <p:spPr/>
        <p:txBody>
          <a:bodyPr/>
          <a:lstStyle/>
          <a:p>
            <a:fld id="{8774EFCB-C1E4-41C3-89D3-F0692ECE7111}" type="slidenum">
              <a:rPr lang="en-US" smtClean="0"/>
              <a:pPr/>
              <a:t>4</a:t>
            </a:fld>
            <a:endParaRPr lang="en-US"/>
          </a:p>
        </p:txBody>
      </p:sp>
      <p:sp>
        <p:nvSpPr>
          <p:cNvPr id="5" name="Content Placeholder 4"/>
          <p:cNvSpPr>
            <a:spLocks noGrp="1"/>
          </p:cNvSpPr>
          <p:nvPr>
            <p:ph sz="quarter" idx="1"/>
          </p:nvPr>
        </p:nvSpPr>
        <p:spPr/>
        <p:txBody>
          <a:bodyPr/>
          <a:lstStyle/>
          <a:p>
            <a:r>
              <a:rPr lang="en-US" dirty="0" smtClean="0"/>
              <a:t>Comprehensive meta-analysis of distance learning research found </a:t>
            </a:r>
            <a:r>
              <a:rPr lang="en-US" dirty="0" smtClean="0">
                <a:hlinkClick r:id="rId2"/>
              </a:rPr>
              <a:t>“no significant difference” </a:t>
            </a:r>
            <a:r>
              <a:rPr lang="en-US" dirty="0" smtClean="0"/>
              <a:t>between face-to-face and online modalities for college learning </a:t>
            </a:r>
            <a:r>
              <a:rPr lang="en-US" sz="2000" dirty="0" smtClean="0"/>
              <a:t>(Russell, 1999)  </a:t>
            </a:r>
          </a:p>
          <a:p>
            <a:pPr lvl="1"/>
            <a:r>
              <a:rPr lang="en-US" dirty="0" smtClean="0"/>
              <a:t>Null hypothesis that “Distance delivery (or, as appropriate, technology-mediated delivery) of courses </a:t>
            </a:r>
            <a:r>
              <a:rPr lang="en-US" i="1" dirty="0" smtClean="0"/>
              <a:t>does not hurt </a:t>
            </a:r>
            <a:r>
              <a:rPr lang="en-US" dirty="0" smtClean="0"/>
              <a:t> student outcomes” could not be rejected </a:t>
            </a:r>
            <a:r>
              <a:rPr lang="en-US" sz="2000" dirty="0" smtClean="0"/>
              <a:t>[</a:t>
            </a:r>
            <a:r>
              <a:rPr lang="en-US" sz="2000" dirty="0" smtClean="0">
                <a:hlinkClick r:id="rId3"/>
              </a:rPr>
              <a:t>“FAQs,”</a:t>
            </a:r>
            <a:r>
              <a:rPr lang="en-US" sz="2000" dirty="0" smtClean="0"/>
              <a:t> No Significant Difference, WICHE Cooperative for Educational Technologies (WCET)] </a:t>
            </a:r>
          </a:p>
          <a:p>
            <a:pPr lvl="1"/>
            <a:r>
              <a:rPr lang="en-US" sz="2000" dirty="0" smtClean="0"/>
              <a:t> </a:t>
            </a:r>
            <a:r>
              <a:rPr lang="en-US" dirty="0" smtClean="0"/>
              <a:t>Continuing surveillance of potential quality lapses; text now in the 5</a:t>
            </a:r>
            <a:r>
              <a:rPr lang="en-US" baseline="30000" dirty="0" smtClean="0"/>
              <a:t>th</a:t>
            </a:r>
            <a:r>
              <a:rPr lang="en-US" dirty="0" smtClean="0"/>
              <a:t> edition (2001)  </a:t>
            </a:r>
            <a:endParaRPr lang="en-US" dirty="0"/>
          </a:p>
        </p:txBody>
      </p:sp>
      <p:sp>
        <p:nvSpPr>
          <p:cNvPr id="6" name="Footer Placeholder 5"/>
          <p:cNvSpPr>
            <a:spLocks noGrp="1"/>
          </p:cNvSpPr>
          <p:nvPr>
            <p:ph type="ftr" sz="quarter" idx="11"/>
          </p:nvPr>
        </p:nvSpPr>
        <p:spPr/>
        <p:txBody>
          <a:bodyPr/>
          <a:lstStyle/>
          <a:p>
            <a:r>
              <a:rPr lang="en-US" smtClean="0"/>
              <a:t>An Overview of Contemporary Online  Education (for Civil Engineers)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Group Projects</a:t>
            </a:r>
            <a:endParaRPr lang="en-US" dirty="0"/>
          </a:p>
        </p:txBody>
      </p:sp>
      <p:sp>
        <p:nvSpPr>
          <p:cNvPr id="4" name="Slide Number Placeholder 3"/>
          <p:cNvSpPr>
            <a:spLocks noGrp="1"/>
          </p:cNvSpPr>
          <p:nvPr>
            <p:ph type="sldNum" sz="quarter" idx="12"/>
          </p:nvPr>
        </p:nvSpPr>
        <p:spPr/>
        <p:txBody>
          <a:bodyPr/>
          <a:lstStyle/>
          <a:p>
            <a:fld id="{8774EFCB-C1E4-41C3-89D3-F0692ECE7111}" type="slidenum">
              <a:rPr lang="en-US" smtClean="0"/>
              <a:pPr/>
              <a:t>40</a:t>
            </a:fld>
            <a:endParaRPr lang="en-US"/>
          </a:p>
        </p:txBody>
      </p:sp>
      <p:sp>
        <p:nvSpPr>
          <p:cNvPr id="5" name="Content Placeholder 4"/>
          <p:cNvSpPr>
            <a:spLocks noGrp="1"/>
          </p:cNvSpPr>
          <p:nvPr>
            <p:ph sz="quarter" idx="1"/>
          </p:nvPr>
        </p:nvSpPr>
        <p:spPr/>
        <p:txBody>
          <a:bodyPr/>
          <a:lstStyle/>
          <a:p>
            <a:r>
              <a:rPr lang="en-US" dirty="0" smtClean="0"/>
              <a:t>Random, instructor-chosen, or student-chosen groups</a:t>
            </a:r>
          </a:p>
          <a:p>
            <a:r>
              <a:rPr lang="en-US" dirty="0" smtClean="0"/>
              <a:t>Role assignments </a:t>
            </a:r>
          </a:p>
          <a:p>
            <a:r>
              <a:rPr lang="en-US" dirty="0" smtClean="0"/>
              <a:t>Expectations </a:t>
            </a:r>
          </a:p>
          <a:p>
            <a:r>
              <a:rPr lang="en-US" dirty="0" smtClean="0"/>
              <a:t>Access to collaboration tools </a:t>
            </a:r>
          </a:p>
          <a:p>
            <a:r>
              <a:rPr lang="en-US" dirty="0" smtClean="0"/>
              <a:t>Group management challenges </a:t>
            </a:r>
          </a:p>
          <a:p>
            <a:r>
              <a:rPr lang="en-US" dirty="0" smtClean="0"/>
              <a:t>Specific directions </a:t>
            </a:r>
          </a:p>
          <a:p>
            <a:r>
              <a:rPr lang="en-US" dirty="0" smtClean="0"/>
              <a:t>Incremental work and documentation of contributions </a:t>
            </a:r>
          </a:p>
          <a:p>
            <a:r>
              <a:rPr lang="en-US" dirty="0" smtClean="0"/>
              <a:t>Peer reviews </a:t>
            </a:r>
          </a:p>
          <a:p>
            <a:r>
              <a:rPr lang="en-US" dirty="0" smtClean="0"/>
              <a:t>Instructor reviews </a:t>
            </a:r>
            <a:endParaRPr lang="en-US" dirty="0"/>
          </a:p>
        </p:txBody>
      </p:sp>
      <p:sp>
        <p:nvSpPr>
          <p:cNvPr id="6" name="Footer Placeholder 5"/>
          <p:cNvSpPr>
            <a:spLocks noGrp="1"/>
          </p:cNvSpPr>
          <p:nvPr>
            <p:ph type="ftr" sz="quarter" idx="11"/>
          </p:nvPr>
        </p:nvSpPr>
        <p:spPr/>
        <p:txBody>
          <a:bodyPr/>
          <a:lstStyle/>
          <a:p>
            <a:r>
              <a:rPr lang="en-US" smtClean="0"/>
              <a:t>An Overview of Contemporary Online  Education (for Civil Engineers)</a:t>
            </a:r>
            <a:endParaRPr lang="en-US" dirty="0"/>
          </a:p>
        </p:txBody>
      </p:sp>
      <p:pic>
        <p:nvPicPr>
          <p:cNvPr id="13316" name="Picture 4" descr="C:\Documents and Settings\shalin\Local Settings\Temporary Internet Files\Content.IE5\AHVWXFZ4\MP900439265[1].jpg"/>
          <p:cNvPicPr>
            <a:picLocks noChangeAspect="1" noChangeArrowheads="1"/>
          </p:cNvPicPr>
          <p:nvPr/>
        </p:nvPicPr>
        <p:blipFill>
          <a:blip r:embed="rId2" cstate="print"/>
          <a:srcRect/>
          <a:stretch>
            <a:fillRect/>
          </a:stretch>
        </p:blipFill>
        <p:spPr bwMode="auto">
          <a:xfrm>
            <a:off x="5638800" y="1981200"/>
            <a:ext cx="3046067" cy="22860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Measuring the Efficacy of </a:t>
            </a:r>
            <a:br>
              <a:rPr lang="en-US" dirty="0" smtClean="0"/>
            </a:br>
            <a:r>
              <a:rPr lang="en-US" dirty="0" smtClean="0"/>
              <a:t>Online Learning</a:t>
            </a:r>
            <a:endParaRPr lang="en-US" dirty="0"/>
          </a:p>
        </p:txBody>
      </p:sp>
      <p:sp>
        <p:nvSpPr>
          <p:cNvPr id="5" name="Slide Number Placeholder 4"/>
          <p:cNvSpPr>
            <a:spLocks noGrp="1"/>
          </p:cNvSpPr>
          <p:nvPr>
            <p:ph type="sldNum" sz="quarter" idx="12"/>
          </p:nvPr>
        </p:nvSpPr>
        <p:spPr/>
        <p:txBody>
          <a:bodyPr/>
          <a:lstStyle/>
          <a:p>
            <a:fld id="{8774EFCB-C1E4-41C3-89D3-F0692ECE7111}" type="slidenum">
              <a:rPr lang="en-US" smtClean="0"/>
              <a:pPr/>
              <a:t>41</a:t>
            </a:fld>
            <a:endParaRPr lang="en-US"/>
          </a:p>
        </p:txBody>
      </p:sp>
      <p:sp>
        <p:nvSpPr>
          <p:cNvPr id="3" name="Content Placeholder 2"/>
          <p:cNvSpPr>
            <a:spLocks noGrp="1"/>
          </p:cNvSpPr>
          <p:nvPr>
            <p:ph sz="quarter" idx="1"/>
          </p:nvPr>
        </p:nvSpPr>
        <p:spPr/>
        <p:txBody>
          <a:bodyPr/>
          <a:lstStyle/>
          <a:p>
            <a:pPr algn="ctr">
              <a:buNone/>
            </a:pPr>
            <a:r>
              <a:rPr lang="en-US" b="1" dirty="0" smtClean="0"/>
              <a:t>Various Data Points of Student Performance </a:t>
            </a:r>
          </a:p>
          <a:p>
            <a:r>
              <a:rPr lang="en-US" dirty="0" smtClean="0"/>
              <a:t>Course performance</a:t>
            </a:r>
          </a:p>
          <a:p>
            <a:r>
              <a:rPr lang="en-US" dirty="0" smtClean="0"/>
              <a:t>Academic career performance </a:t>
            </a:r>
          </a:p>
          <a:p>
            <a:r>
              <a:rPr lang="en-US" dirty="0" smtClean="0"/>
              <a:t>Standardized assessments </a:t>
            </a:r>
          </a:p>
          <a:p>
            <a:r>
              <a:rPr lang="en-US" dirty="0" smtClean="0"/>
              <a:t>Domain field certifications</a:t>
            </a:r>
          </a:p>
          <a:p>
            <a:r>
              <a:rPr lang="en-US" dirty="0" smtClean="0"/>
              <a:t>Student performance  </a:t>
            </a:r>
          </a:p>
          <a:p>
            <a:pPr lvl="1"/>
            <a:r>
              <a:rPr lang="en-US" dirty="0" smtClean="0"/>
              <a:t>Professional competitions </a:t>
            </a:r>
          </a:p>
          <a:p>
            <a:pPr lvl="1"/>
            <a:r>
              <a:rPr lang="en-US" dirty="0" smtClean="0"/>
              <a:t>Graduate school </a:t>
            </a:r>
          </a:p>
          <a:p>
            <a:r>
              <a:rPr lang="en-US" dirty="0" smtClean="0"/>
              <a:t>Professional careers</a:t>
            </a:r>
          </a:p>
        </p:txBody>
      </p:sp>
      <p:sp>
        <p:nvSpPr>
          <p:cNvPr id="6" name="Footer Placeholder 5"/>
          <p:cNvSpPr>
            <a:spLocks noGrp="1"/>
          </p:cNvSpPr>
          <p:nvPr>
            <p:ph type="ftr" sz="quarter" idx="11"/>
          </p:nvPr>
        </p:nvSpPr>
        <p:spPr/>
        <p:txBody>
          <a:bodyPr/>
          <a:lstStyle/>
          <a:p>
            <a:r>
              <a:rPr lang="en-US" smtClean="0"/>
              <a:t>An Overview of Contemporary Online  Education (for Civil Engineers)</a:t>
            </a:r>
            <a:endParaRPr lang="en-US" dirty="0"/>
          </a:p>
        </p:txBody>
      </p:sp>
      <p:pic>
        <p:nvPicPr>
          <p:cNvPr id="14338" name="Picture 2" descr="C:\Documents and Settings\shalin\Local Settings\Temporary Internet Files\Content.IE5\99973697\MP900399836[1].jpg"/>
          <p:cNvPicPr>
            <a:picLocks noChangeAspect="1" noChangeArrowheads="1"/>
          </p:cNvPicPr>
          <p:nvPr/>
        </p:nvPicPr>
        <p:blipFill>
          <a:blip r:embed="rId2" cstate="print"/>
          <a:srcRect/>
          <a:stretch>
            <a:fillRect/>
          </a:stretch>
        </p:blipFill>
        <p:spPr bwMode="auto">
          <a:xfrm>
            <a:off x="5410200" y="2667000"/>
            <a:ext cx="3121152" cy="3121152"/>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Updating Course Curriculums</a:t>
            </a:r>
            <a:endParaRPr lang="en-US" dirty="0"/>
          </a:p>
        </p:txBody>
      </p:sp>
      <p:sp>
        <p:nvSpPr>
          <p:cNvPr id="4" name="Slide Number Placeholder 3"/>
          <p:cNvSpPr>
            <a:spLocks noGrp="1"/>
          </p:cNvSpPr>
          <p:nvPr>
            <p:ph type="sldNum" sz="quarter" idx="12"/>
          </p:nvPr>
        </p:nvSpPr>
        <p:spPr/>
        <p:txBody>
          <a:bodyPr/>
          <a:lstStyle/>
          <a:p>
            <a:fld id="{8774EFCB-C1E4-41C3-89D3-F0692ECE7111}" type="slidenum">
              <a:rPr lang="en-US" smtClean="0"/>
              <a:pPr/>
              <a:t>42</a:t>
            </a:fld>
            <a:endParaRPr lang="en-US"/>
          </a:p>
        </p:txBody>
      </p:sp>
      <p:sp>
        <p:nvSpPr>
          <p:cNvPr id="5" name="Content Placeholder 4"/>
          <p:cNvSpPr>
            <a:spLocks noGrp="1"/>
          </p:cNvSpPr>
          <p:nvPr>
            <p:ph sz="quarter" idx="1"/>
          </p:nvPr>
        </p:nvSpPr>
        <p:spPr/>
        <p:txBody>
          <a:bodyPr>
            <a:normAutofit lnSpcReduction="10000"/>
          </a:bodyPr>
          <a:lstStyle/>
          <a:p>
            <a:r>
              <a:rPr lang="en-US" dirty="0" smtClean="0"/>
              <a:t>Online course curriculums should be updated every few years </a:t>
            </a:r>
          </a:p>
          <a:p>
            <a:pPr lvl="1"/>
            <a:r>
              <a:rPr lang="en-US" dirty="0" smtClean="0"/>
              <a:t>Legal issues </a:t>
            </a:r>
          </a:p>
          <a:p>
            <a:pPr lvl="1"/>
            <a:r>
              <a:rPr lang="en-US" dirty="0" smtClean="0"/>
              <a:t>Changes in the domain field </a:t>
            </a:r>
          </a:p>
          <a:p>
            <a:pPr lvl="1"/>
            <a:r>
              <a:rPr lang="en-US" dirty="0" smtClean="0"/>
              <a:t>Course curricular strategies </a:t>
            </a:r>
          </a:p>
          <a:p>
            <a:pPr lvl="1"/>
            <a:r>
              <a:rPr lang="en-US" dirty="0" smtClean="0"/>
              <a:t>Relevant updated technologies (</a:t>
            </a:r>
            <a:r>
              <a:rPr lang="en-US" dirty="0" err="1" smtClean="0">
                <a:hlinkClick r:id="rId2"/>
              </a:rPr>
              <a:t>Hai</a:t>
            </a:r>
            <a:r>
              <a:rPr lang="en-US" dirty="0" smtClean="0">
                <a:hlinkClick r:id="rId2"/>
              </a:rPr>
              <a:t>-Jew,</a:t>
            </a:r>
            <a:r>
              <a:rPr lang="en-US" dirty="0" smtClean="0"/>
              <a:t> 2010) </a:t>
            </a:r>
          </a:p>
          <a:p>
            <a:r>
              <a:rPr lang="en-US" dirty="0" smtClean="0"/>
              <a:t>Consider learner feedback in updating online courses </a:t>
            </a:r>
          </a:p>
          <a:p>
            <a:r>
              <a:rPr lang="en-US" dirty="0" smtClean="0"/>
              <a:t>Keep all raw files (video, screen captures, and others) as those are the least “</a:t>
            </a:r>
            <a:r>
              <a:rPr lang="en-US" dirty="0" err="1" smtClean="0"/>
              <a:t>lossy</a:t>
            </a:r>
            <a:r>
              <a:rPr lang="en-US" dirty="0" smtClean="0"/>
              <a:t>” formats and the best to use for future editing (Note:  “</a:t>
            </a:r>
            <a:r>
              <a:rPr lang="en-US" dirty="0" err="1" smtClean="0"/>
              <a:t>Lossy</a:t>
            </a:r>
            <a:r>
              <a:rPr lang="en-US" dirty="0" smtClean="0"/>
              <a:t>” just means tending to lose visual information.)  </a:t>
            </a:r>
          </a:p>
          <a:p>
            <a:endParaRPr lang="en-US" dirty="0"/>
          </a:p>
        </p:txBody>
      </p:sp>
      <p:sp>
        <p:nvSpPr>
          <p:cNvPr id="6" name="Footer Placeholder 5"/>
          <p:cNvSpPr>
            <a:spLocks noGrp="1"/>
          </p:cNvSpPr>
          <p:nvPr>
            <p:ph type="ftr" sz="quarter" idx="11"/>
          </p:nvPr>
        </p:nvSpPr>
        <p:spPr/>
        <p:txBody>
          <a:bodyPr/>
          <a:lstStyle/>
          <a:p>
            <a:r>
              <a:rPr lang="en-US" smtClean="0"/>
              <a:t>An Overview of Contemporary Online  Education (for Civil Engineers)</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Future-Proofing</a:t>
            </a:r>
            <a:endParaRPr lang="en-US" dirty="0"/>
          </a:p>
        </p:txBody>
      </p:sp>
      <p:sp>
        <p:nvSpPr>
          <p:cNvPr id="4" name="Slide Number Placeholder 3"/>
          <p:cNvSpPr>
            <a:spLocks noGrp="1"/>
          </p:cNvSpPr>
          <p:nvPr>
            <p:ph type="sldNum" sz="quarter" idx="12"/>
          </p:nvPr>
        </p:nvSpPr>
        <p:spPr/>
        <p:txBody>
          <a:bodyPr/>
          <a:lstStyle/>
          <a:p>
            <a:fld id="{8774EFCB-C1E4-41C3-89D3-F0692ECE7111}" type="slidenum">
              <a:rPr lang="en-US" smtClean="0"/>
              <a:pPr/>
              <a:t>43</a:t>
            </a:fld>
            <a:endParaRPr lang="en-US"/>
          </a:p>
        </p:txBody>
      </p:sp>
      <p:sp>
        <p:nvSpPr>
          <p:cNvPr id="5" name="Content Placeholder 4"/>
          <p:cNvSpPr>
            <a:spLocks noGrp="1"/>
          </p:cNvSpPr>
          <p:nvPr>
            <p:ph sz="quarter" idx="1"/>
          </p:nvPr>
        </p:nvSpPr>
        <p:spPr>
          <a:xfrm>
            <a:off x="3048000" y="1447800"/>
            <a:ext cx="5638800" cy="4572000"/>
          </a:xfrm>
        </p:spPr>
        <p:txBody>
          <a:bodyPr>
            <a:normAutofit fontScale="92500" lnSpcReduction="20000"/>
          </a:bodyPr>
          <a:lstStyle/>
          <a:p>
            <a:r>
              <a:rPr lang="en-US" dirty="0" smtClean="0"/>
              <a:t>Build smartly using the proper technologies (and then maintain your files smartly—within the online course shell) </a:t>
            </a:r>
          </a:p>
          <a:p>
            <a:r>
              <a:rPr lang="en-US" dirty="0" smtClean="0"/>
              <a:t>Avoid using dated materials (or be willing to re-create new content sooner than every year or every other year) </a:t>
            </a:r>
          </a:p>
          <a:p>
            <a:r>
              <a:rPr lang="en-US" dirty="0" smtClean="0"/>
              <a:t>Do not build a course based on a set textbook and its structure (many textbooks change every year or few years)</a:t>
            </a:r>
          </a:p>
          <a:p>
            <a:r>
              <a:rPr lang="en-US" dirty="0" smtClean="0"/>
              <a:t>Follow all laws regarding </a:t>
            </a:r>
          </a:p>
          <a:p>
            <a:pPr lvl="1"/>
            <a:r>
              <a:rPr lang="en-US" dirty="0" smtClean="0"/>
              <a:t>Intellectual property and copyright;</a:t>
            </a:r>
          </a:p>
          <a:p>
            <a:pPr lvl="1"/>
            <a:r>
              <a:rPr lang="en-US" dirty="0" smtClean="0"/>
              <a:t>Accessibility; </a:t>
            </a:r>
          </a:p>
          <a:p>
            <a:pPr lvl="1"/>
            <a:r>
              <a:rPr lang="en-US" dirty="0" smtClean="0"/>
              <a:t>Privacy rights…and document…   </a:t>
            </a:r>
          </a:p>
          <a:p>
            <a:endParaRPr lang="en-US" dirty="0"/>
          </a:p>
        </p:txBody>
      </p:sp>
      <p:sp>
        <p:nvSpPr>
          <p:cNvPr id="6" name="Footer Placeholder 5"/>
          <p:cNvSpPr>
            <a:spLocks noGrp="1"/>
          </p:cNvSpPr>
          <p:nvPr>
            <p:ph type="ftr" sz="quarter" idx="11"/>
          </p:nvPr>
        </p:nvSpPr>
        <p:spPr/>
        <p:txBody>
          <a:bodyPr/>
          <a:lstStyle/>
          <a:p>
            <a:r>
              <a:rPr lang="en-US" smtClean="0"/>
              <a:t>An Overview of Contemporary Online  Education (for Civil Engineers)</a:t>
            </a:r>
            <a:endParaRPr lang="en-US" dirty="0"/>
          </a:p>
        </p:txBody>
      </p:sp>
      <p:pic>
        <p:nvPicPr>
          <p:cNvPr id="15364" name="Picture 4" descr="C:\Documents and Settings\shalin\Local Settings\Temporary Internet Files\Content.IE5\C59K800U\MP900289439[1].jpg"/>
          <p:cNvPicPr>
            <a:picLocks noChangeAspect="1" noChangeArrowheads="1"/>
          </p:cNvPicPr>
          <p:nvPr/>
        </p:nvPicPr>
        <p:blipFill>
          <a:blip r:embed="rId2" cstate="print"/>
          <a:srcRect/>
          <a:stretch>
            <a:fillRect/>
          </a:stretch>
        </p:blipFill>
        <p:spPr bwMode="auto">
          <a:xfrm>
            <a:off x="914400" y="2892552"/>
            <a:ext cx="2056830" cy="1374648"/>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Required Technological </a:t>
            </a:r>
            <a:br>
              <a:rPr lang="en-US" dirty="0" smtClean="0"/>
            </a:br>
            <a:r>
              <a:rPr lang="en-US" dirty="0" smtClean="0"/>
              <a:t>and Content Resources </a:t>
            </a:r>
            <a:endParaRPr lang="en-US" dirty="0"/>
          </a:p>
        </p:txBody>
      </p:sp>
      <p:sp>
        <p:nvSpPr>
          <p:cNvPr id="7" name="Text Placeholder 6"/>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8774EFCB-C1E4-41C3-89D3-F0692ECE7111}" type="slidenum">
              <a:rPr lang="en-US" smtClean="0"/>
              <a:pPr/>
              <a:t>44</a:t>
            </a:fld>
            <a:endParaRPr lang="en-US"/>
          </a:p>
        </p:txBody>
      </p:sp>
      <p:sp>
        <p:nvSpPr>
          <p:cNvPr id="8" name="Footer Placeholder 7"/>
          <p:cNvSpPr>
            <a:spLocks noGrp="1"/>
          </p:cNvSpPr>
          <p:nvPr>
            <p:ph type="ftr" sz="quarter" idx="11"/>
          </p:nvPr>
        </p:nvSpPr>
        <p:spPr/>
        <p:txBody>
          <a:bodyPr/>
          <a:lstStyle/>
          <a:p>
            <a:r>
              <a:rPr lang="en-US" smtClean="0"/>
              <a:t>An Overview of Contemporary Online  Education (for Civil Engineers)</a:t>
            </a: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Technological Tools for Online Teaching and Learning</a:t>
            </a:r>
            <a:endParaRPr lang="en-US" dirty="0"/>
          </a:p>
        </p:txBody>
      </p:sp>
      <p:sp>
        <p:nvSpPr>
          <p:cNvPr id="5" name="Slide Number Placeholder 4"/>
          <p:cNvSpPr>
            <a:spLocks noGrp="1"/>
          </p:cNvSpPr>
          <p:nvPr>
            <p:ph type="sldNum" sz="quarter" idx="12"/>
          </p:nvPr>
        </p:nvSpPr>
        <p:spPr/>
        <p:txBody>
          <a:bodyPr/>
          <a:lstStyle/>
          <a:p>
            <a:fld id="{8774EFCB-C1E4-41C3-89D3-F0692ECE7111}" type="slidenum">
              <a:rPr lang="en-US" smtClean="0"/>
              <a:pPr/>
              <a:t>45</a:t>
            </a:fld>
            <a:endParaRPr lang="en-US"/>
          </a:p>
        </p:txBody>
      </p:sp>
      <p:sp>
        <p:nvSpPr>
          <p:cNvPr id="3" name="Content Placeholder 2"/>
          <p:cNvSpPr>
            <a:spLocks noGrp="1"/>
          </p:cNvSpPr>
          <p:nvPr>
            <p:ph sz="quarter" idx="1"/>
          </p:nvPr>
        </p:nvSpPr>
        <p:spPr/>
        <p:txBody>
          <a:bodyPr>
            <a:normAutofit lnSpcReduction="10000"/>
          </a:bodyPr>
          <a:lstStyle/>
          <a:p>
            <a:r>
              <a:rPr lang="en-US" dirty="0" smtClean="0"/>
              <a:t>Learning / course management system (L/CMS) </a:t>
            </a:r>
          </a:p>
          <a:p>
            <a:r>
              <a:rPr lang="en-US" dirty="0" smtClean="0"/>
              <a:t>Social media (like video sharing; slideshow sharing; and others) </a:t>
            </a:r>
          </a:p>
          <a:p>
            <a:r>
              <a:rPr lang="en-US" dirty="0" smtClean="0"/>
              <a:t>Repositories </a:t>
            </a:r>
          </a:p>
          <a:p>
            <a:r>
              <a:rPr lang="en-US" dirty="0" smtClean="0"/>
              <a:t>Social networking sites </a:t>
            </a:r>
          </a:p>
          <a:p>
            <a:r>
              <a:rPr lang="en-US" dirty="0" smtClean="0"/>
              <a:t>Wikis </a:t>
            </a:r>
          </a:p>
          <a:p>
            <a:r>
              <a:rPr lang="en-US" dirty="0" smtClean="0"/>
              <a:t>Web logs (blogs)</a:t>
            </a:r>
          </a:p>
          <a:p>
            <a:r>
              <a:rPr lang="en-US" dirty="0" smtClean="0"/>
              <a:t>Screen capture tools </a:t>
            </a:r>
          </a:p>
          <a:p>
            <a:r>
              <a:rPr lang="en-US" dirty="0" smtClean="0"/>
              <a:t>Video / image / audio / multimedia editing tools  </a:t>
            </a:r>
          </a:p>
          <a:p>
            <a:r>
              <a:rPr lang="en-US" dirty="0" smtClean="0"/>
              <a:t>Authoring tools </a:t>
            </a:r>
          </a:p>
          <a:p>
            <a:endParaRPr lang="en-US" dirty="0"/>
          </a:p>
        </p:txBody>
      </p:sp>
      <p:sp>
        <p:nvSpPr>
          <p:cNvPr id="6" name="Footer Placeholder 5"/>
          <p:cNvSpPr>
            <a:spLocks noGrp="1"/>
          </p:cNvSpPr>
          <p:nvPr>
            <p:ph type="ftr" sz="quarter" idx="11"/>
          </p:nvPr>
        </p:nvSpPr>
        <p:spPr/>
        <p:txBody>
          <a:bodyPr/>
          <a:lstStyle/>
          <a:p>
            <a:r>
              <a:rPr lang="en-US" smtClean="0"/>
              <a:t>An Overview of Contemporary Online  Education (for Civil Engineers)</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a:t>
            </a:r>
            <a:r>
              <a:rPr lang="en-US" dirty="0" err="1" smtClean="0"/>
              <a:t>ish</a:t>
            </a:r>
            <a:r>
              <a:rPr lang="en-US" dirty="0" smtClean="0"/>
              <a:t>) Stuff</a:t>
            </a:r>
            <a:endParaRPr lang="en-US" dirty="0"/>
          </a:p>
        </p:txBody>
      </p:sp>
      <p:sp>
        <p:nvSpPr>
          <p:cNvPr id="4" name="Slide Number Placeholder 3"/>
          <p:cNvSpPr>
            <a:spLocks noGrp="1"/>
          </p:cNvSpPr>
          <p:nvPr>
            <p:ph type="sldNum" sz="quarter" idx="12"/>
          </p:nvPr>
        </p:nvSpPr>
        <p:spPr/>
        <p:txBody>
          <a:bodyPr/>
          <a:lstStyle/>
          <a:p>
            <a:fld id="{8774EFCB-C1E4-41C3-89D3-F0692ECE7111}" type="slidenum">
              <a:rPr lang="en-US" smtClean="0"/>
              <a:pPr/>
              <a:t>46</a:t>
            </a:fld>
            <a:endParaRPr lang="en-US"/>
          </a:p>
        </p:txBody>
      </p:sp>
      <p:sp>
        <p:nvSpPr>
          <p:cNvPr id="5" name="Content Placeholder 4"/>
          <p:cNvSpPr>
            <a:spLocks noGrp="1"/>
          </p:cNvSpPr>
          <p:nvPr>
            <p:ph sz="quarter" idx="1"/>
          </p:nvPr>
        </p:nvSpPr>
        <p:spPr/>
        <p:txBody>
          <a:bodyPr>
            <a:normAutofit/>
          </a:bodyPr>
          <a:lstStyle/>
          <a:p>
            <a:r>
              <a:rPr lang="en-US" dirty="0" smtClean="0"/>
              <a:t>Hosted solutions </a:t>
            </a:r>
          </a:p>
          <a:p>
            <a:pPr lvl="1"/>
            <a:r>
              <a:rPr lang="en-US" dirty="0" smtClean="0">
                <a:hlinkClick r:id="rId2"/>
              </a:rPr>
              <a:t>Tableau Public</a:t>
            </a:r>
            <a:r>
              <a:rPr lang="en-US" dirty="0" smtClean="0"/>
              <a:t> (</a:t>
            </a:r>
            <a:r>
              <a:rPr lang="en-US" dirty="0" err="1" smtClean="0"/>
              <a:t>spatialized</a:t>
            </a:r>
            <a:r>
              <a:rPr lang="en-US" dirty="0" smtClean="0"/>
              <a:t> dataset creation and web visualization) </a:t>
            </a:r>
          </a:p>
          <a:p>
            <a:pPr lvl="1"/>
            <a:r>
              <a:rPr lang="en-US" dirty="0" err="1" smtClean="0">
                <a:hlinkClick r:id="rId3"/>
              </a:rPr>
              <a:t>Prezi</a:t>
            </a:r>
            <a:r>
              <a:rPr lang="en-US" dirty="0" smtClean="0">
                <a:hlinkClick r:id="rId3"/>
              </a:rPr>
              <a:t> </a:t>
            </a:r>
            <a:r>
              <a:rPr lang="en-US" dirty="0" smtClean="0"/>
              <a:t>(presentation software) </a:t>
            </a:r>
          </a:p>
          <a:p>
            <a:pPr lvl="1"/>
            <a:r>
              <a:rPr lang="en-US" dirty="0" smtClean="0">
                <a:hlinkClick r:id="rId4"/>
              </a:rPr>
              <a:t>Second Life </a:t>
            </a:r>
            <a:r>
              <a:rPr lang="en-US" dirty="0" smtClean="0"/>
              <a:t>(virtual immersive world) </a:t>
            </a:r>
          </a:p>
          <a:p>
            <a:pPr lvl="1"/>
            <a:r>
              <a:rPr lang="en-US" dirty="0" smtClean="0"/>
              <a:t>Various wiki and blog sites </a:t>
            </a:r>
          </a:p>
          <a:p>
            <a:pPr>
              <a:buNone/>
            </a:pPr>
            <a:r>
              <a:rPr lang="en-US" sz="2000" dirty="0" smtClean="0">
                <a:solidFill>
                  <a:srgbClr val="FF0000"/>
                </a:solidFill>
              </a:rPr>
              <a:t>(Please read the fine print.  Do not require students to share their work publicly if they do not want to.  Do not sign over content rights to a third-party provider.) </a:t>
            </a:r>
          </a:p>
          <a:p>
            <a:r>
              <a:rPr lang="en-US" dirty="0" smtClean="0"/>
              <a:t>Open-source software</a:t>
            </a:r>
          </a:p>
          <a:p>
            <a:pPr lvl="1"/>
            <a:r>
              <a:rPr lang="en-US" dirty="0" smtClean="0">
                <a:hlinkClick r:id="rId5"/>
              </a:rPr>
              <a:t>Audacity </a:t>
            </a:r>
            <a:r>
              <a:rPr lang="en-US" dirty="0" smtClean="0"/>
              <a:t>(audio recording and editing)</a:t>
            </a:r>
          </a:p>
          <a:p>
            <a:pPr lvl="1"/>
            <a:r>
              <a:rPr lang="en-US" dirty="0" err="1" smtClean="0">
                <a:hlinkClick r:id="rId6"/>
              </a:rPr>
              <a:t>Libre</a:t>
            </a:r>
            <a:r>
              <a:rPr lang="en-US" dirty="0" smtClean="0">
                <a:hlinkClick r:id="rId6"/>
              </a:rPr>
              <a:t> Office</a:t>
            </a:r>
            <a:r>
              <a:rPr lang="en-US" dirty="0" smtClean="0"/>
              <a:t> </a:t>
            </a:r>
            <a:endParaRPr lang="en-US" dirty="0"/>
          </a:p>
        </p:txBody>
      </p:sp>
      <p:sp>
        <p:nvSpPr>
          <p:cNvPr id="6" name="Footer Placeholder 5"/>
          <p:cNvSpPr>
            <a:spLocks noGrp="1"/>
          </p:cNvSpPr>
          <p:nvPr>
            <p:ph type="ftr" sz="quarter" idx="11"/>
          </p:nvPr>
        </p:nvSpPr>
        <p:spPr/>
        <p:txBody>
          <a:bodyPr/>
          <a:lstStyle/>
          <a:p>
            <a:r>
              <a:rPr lang="en-US" smtClean="0"/>
              <a:t>An Overview of Contemporary Online  Education (for Civil Engineers)</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Resources</a:t>
            </a:r>
            <a:endParaRPr lang="en-US" dirty="0"/>
          </a:p>
        </p:txBody>
      </p:sp>
      <p:sp>
        <p:nvSpPr>
          <p:cNvPr id="4" name="Slide Number Placeholder 3"/>
          <p:cNvSpPr>
            <a:spLocks noGrp="1"/>
          </p:cNvSpPr>
          <p:nvPr>
            <p:ph type="sldNum" sz="quarter" idx="12"/>
          </p:nvPr>
        </p:nvSpPr>
        <p:spPr/>
        <p:txBody>
          <a:bodyPr/>
          <a:lstStyle/>
          <a:p>
            <a:fld id="{8774EFCB-C1E4-41C3-89D3-F0692ECE7111}" type="slidenum">
              <a:rPr lang="en-US" smtClean="0"/>
              <a:pPr/>
              <a:t>47</a:t>
            </a:fld>
            <a:endParaRPr lang="en-US"/>
          </a:p>
        </p:txBody>
      </p:sp>
      <p:sp>
        <p:nvSpPr>
          <p:cNvPr id="5" name="Content Placeholder 4"/>
          <p:cNvSpPr>
            <a:spLocks noGrp="1"/>
          </p:cNvSpPr>
          <p:nvPr>
            <p:ph sz="quarter" idx="1"/>
          </p:nvPr>
        </p:nvSpPr>
        <p:spPr/>
        <p:txBody>
          <a:bodyPr/>
          <a:lstStyle/>
          <a:p>
            <a:r>
              <a:rPr lang="en-US" dirty="0" smtClean="0"/>
              <a:t>Information </a:t>
            </a:r>
          </a:p>
          <a:p>
            <a:r>
              <a:rPr lang="en-US" dirty="0" smtClean="0"/>
              <a:t>Imagery </a:t>
            </a:r>
          </a:p>
          <a:p>
            <a:r>
              <a:rPr lang="en-US" dirty="0" smtClean="0"/>
              <a:t>Video </a:t>
            </a:r>
          </a:p>
          <a:p>
            <a:r>
              <a:rPr lang="en-US" dirty="0" smtClean="0"/>
              <a:t>Audio </a:t>
            </a:r>
          </a:p>
          <a:p>
            <a:r>
              <a:rPr lang="en-US" dirty="0" smtClean="0"/>
              <a:t>Multimedia </a:t>
            </a:r>
          </a:p>
          <a:p>
            <a:r>
              <a:rPr lang="en-US" dirty="0" smtClean="0"/>
              <a:t>Access to subject matter experts (SMEs) </a:t>
            </a:r>
            <a:endParaRPr lang="en-US" dirty="0"/>
          </a:p>
        </p:txBody>
      </p:sp>
      <p:sp>
        <p:nvSpPr>
          <p:cNvPr id="6" name="Footer Placeholder 5"/>
          <p:cNvSpPr>
            <a:spLocks noGrp="1"/>
          </p:cNvSpPr>
          <p:nvPr>
            <p:ph type="ftr" sz="quarter" idx="11"/>
          </p:nvPr>
        </p:nvSpPr>
        <p:spPr/>
        <p:txBody>
          <a:bodyPr/>
          <a:lstStyle/>
          <a:p>
            <a:r>
              <a:rPr lang="en-US" smtClean="0"/>
              <a:t>An Overview of Contemporary Online  Education (for Civil Engineers)</a:t>
            </a:r>
            <a:endParaRPr lang="en-US" dirty="0"/>
          </a:p>
        </p:txBody>
      </p:sp>
      <p:pic>
        <p:nvPicPr>
          <p:cNvPr id="7" name="Picture 5" descr="C:\Users\shalin\AppData\Local\Microsoft\Windows\Temporary Internet Files\Content.IE5\9ZPDDTLT\MP900438781[1].jpg"/>
          <p:cNvPicPr>
            <a:picLocks noChangeAspect="1" noChangeArrowheads="1"/>
          </p:cNvPicPr>
          <p:nvPr/>
        </p:nvPicPr>
        <p:blipFill>
          <a:blip r:embed="rId2" cstate="print"/>
          <a:srcRect/>
          <a:stretch>
            <a:fillRect/>
          </a:stretch>
        </p:blipFill>
        <p:spPr bwMode="auto">
          <a:xfrm>
            <a:off x="5791200" y="4349018"/>
            <a:ext cx="3078480" cy="2127982"/>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Common Legalities</a:t>
            </a:r>
            <a:endParaRPr lang="en-US" dirty="0"/>
          </a:p>
        </p:txBody>
      </p:sp>
      <p:sp>
        <p:nvSpPr>
          <p:cNvPr id="7" name="Text Placeholder 6"/>
          <p:cNvSpPr>
            <a:spLocks noGrp="1"/>
          </p:cNvSpPr>
          <p:nvPr>
            <p:ph type="body" idx="1"/>
          </p:nvPr>
        </p:nvSpPr>
        <p:spPr/>
        <p:txBody>
          <a:bodyPr/>
          <a:lstStyle/>
          <a:p>
            <a:r>
              <a:rPr lang="en-US" dirty="0" smtClean="0"/>
              <a:t>Based on policies, liabilities follow the professor…  </a:t>
            </a:r>
            <a:endParaRPr lang="en-US" dirty="0"/>
          </a:p>
        </p:txBody>
      </p:sp>
      <p:sp>
        <p:nvSpPr>
          <p:cNvPr id="4" name="Slide Number Placeholder 3"/>
          <p:cNvSpPr>
            <a:spLocks noGrp="1"/>
          </p:cNvSpPr>
          <p:nvPr>
            <p:ph type="sldNum" sz="quarter" idx="12"/>
          </p:nvPr>
        </p:nvSpPr>
        <p:spPr/>
        <p:txBody>
          <a:bodyPr/>
          <a:lstStyle/>
          <a:p>
            <a:fld id="{8774EFCB-C1E4-41C3-89D3-F0692ECE7111}" type="slidenum">
              <a:rPr lang="en-US" smtClean="0"/>
              <a:pPr/>
              <a:t>48</a:t>
            </a:fld>
            <a:endParaRPr lang="en-US"/>
          </a:p>
        </p:txBody>
      </p:sp>
      <p:sp>
        <p:nvSpPr>
          <p:cNvPr id="8" name="Footer Placeholder 7"/>
          <p:cNvSpPr>
            <a:spLocks noGrp="1"/>
          </p:cNvSpPr>
          <p:nvPr>
            <p:ph type="ftr" sz="quarter" idx="11"/>
          </p:nvPr>
        </p:nvSpPr>
        <p:spPr/>
        <p:txBody>
          <a:bodyPr/>
          <a:lstStyle/>
          <a:p>
            <a:r>
              <a:rPr lang="en-US" smtClean="0"/>
              <a:t>An Overview of Contemporary Online  Education (for Civil Engineers)</a:t>
            </a:r>
            <a:endParaRPr lang="en-US"/>
          </a:p>
        </p:txBody>
      </p:sp>
      <p:pic>
        <p:nvPicPr>
          <p:cNvPr id="16386" name="Picture 2" descr="C:\Documents and Settings\shalin\Local Settings\Temporary Internet Files\Content.IE5\C59K800U\MP900408864[1].jpg"/>
          <p:cNvPicPr>
            <a:picLocks noChangeAspect="1" noChangeArrowheads="1"/>
          </p:cNvPicPr>
          <p:nvPr/>
        </p:nvPicPr>
        <p:blipFill>
          <a:blip r:embed="rId2" cstate="print"/>
          <a:srcRect/>
          <a:stretch>
            <a:fillRect/>
          </a:stretch>
        </p:blipFill>
        <p:spPr bwMode="auto">
          <a:xfrm>
            <a:off x="6096000" y="3581400"/>
            <a:ext cx="2514600" cy="25146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Intellectual Property</a:t>
            </a:r>
            <a:endParaRPr lang="en-US" dirty="0"/>
          </a:p>
        </p:txBody>
      </p:sp>
      <p:sp>
        <p:nvSpPr>
          <p:cNvPr id="6" name="Slide Number Placeholder 5"/>
          <p:cNvSpPr>
            <a:spLocks noGrp="1"/>
          </p:cNvSpPr>
          <p:nvPr>
            <p:ph type="sldNum" sz="quarter" idx="12"/>
          </p:nvPr>
        </p:nvSpPr>
        <p:spPr/>
        <p:txBody>
          <a:bodyPr/>
          <a:lstStyle/>
          <a:p>
            <a:fld id="{8774EFCB-C1E4-41C3-89D3-F0692ECE7111}" type="slidenum">
              <a:rPr lang="en-US" smtClean="0"/>
              <a:pPr/>
              <a:t>49</a:t>
            </a:fld>
            <a:endParaRPr lang="en-US"/>
          </a:p>
        </p:txBody>
      </p:sp>
      <p:sp>
        <p:nvSpPr>
          <p:cNvPr id="10" name="Content Placeholder 9"/>
          <p:cNvSpPr>
            <a:spLocks noGrp="1"/>
          </p:cNvSpPr>
          <p:nvPr>
            <p:ph sz="quarter" idx="1"/>
          </p:nvPr>
        </p:nvSpPr>
        <p:spPr/>
        <p:txBody>
          <a:bodyPr>
            <a:normAutofit fontScale="92500" lnSpcReduction="20000"/>
          </a:bodyPr>
          <a:lstStyle/>
          <a:p>
            <a:r>
              <a:rPr lang="en-US" dirty="0" smtClean="0"/>
              <a:t>Respecting the copyright protections of others’ works </a:t>
            </a:r>
          </a:p>
          <a:p>
            <a:pPr lvl="1"/>
            <a:r>
              <a:rPr lang="en-US" dirty="0" smtClean="0"/>
              <a:t>Not downloading and using others’ informational materials without permission</a:t>
            </a:r>
          </a:p>
          <a:p>
            <a:pPr lvl="1"/>
            <a:r>
              <a:rPr lang="en-US" dirty="0" smtClean="0"/>
              <a:t>Not uploading published articles into an online course without permission</a:t>
            </a:r>
          </a:p>
          <a:p>
            <a:r>
              <a:rPr lang="en-US" dirty="0" smtClean="0"/>
              <a:t>Attaining the proper copyright releases for the use of works </a:t>
            </a:r>
          </a:p>
          <a:p>
            <a:pPr lvl="1"/>
            <a:r>
              <a:rPr lang="en-US" dirty="0" smtClean="0"/>
              <a:t>Maintaining documentation of those releases </a:t>
            </a:r>
          </a:p>
          <a:p>
            <a:r>
              <a:rPr lang="en-US" dirty="0" smtClean="0"/>
              <a:t>Checking with the electronic content librarian for copyright clauses that may allow the uses of </a:t>
            </a:r>
          </a:p>
          <a:p>
            <a:r>
              <a:rPr lang="en-US" dirty="0" smtClean="0"/>
              <a:t>Using an appropriate copyright policy in the online classroom to prevent works from being </a:t>
            </a:r>
            <a:r>
              <a:rPr lang="en-US" dirty="0" err="1" smtClean="0"/>
              <a:t>mis</a:t>
            </a:r>
            <a:r>
              <a:rPr lang="en-US" dirty="0" smtClean="0"/>
              <a:t>-used </a:t>
            </a:r>
          </a:p>
          <a:p>
            <a:r>
              <a:rPr lang="en-US" dirty="0" smtClean="0"/>
              <a:t>Not forcing students to give over copyright of their work to an instructor as a pre-requisite of the course </a:t>
            </a:r>
          </a:p>
          <a:p>
            <a:endParaRPr lang="en-US" dirty="0"/>
          </a:p>
        </p:txBody>
      </p:sp>
      <p:sp>
        <p:nvSpPr>
          <p:cNvPr id="11" name="Footer Placeholder 10"/>
          <p:cNvSpPr>
            <a:spLocks noGrp="1"/>
          </p:cNvSpPr>
          <p:nvPr>
            <p:ph type="ftr" sz="quarter" idx="11"/>
          </p:nvPr>
        </p:nvSpPr>
        <p:spPr/>
        <p:txBody>
          <a:bodyPr/>
          <a:lstStyle/>
          <a:p>
            <a:r>
              <a:rPr lang="en-US" smtClean="0"/>
              <a:t>An Overview of Contemporary Online  Education (for Civil Engineers)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Domain-Specific Comparisons </a:t>
            </a:r>
            <a:endParaRPr lang="en-US" dirty="0"/>
          </a:p>
        </p:txBody>
      </p:sp>
      <p:sp>
        <p:nvSpPr>
          <p:cNvPr id="4" name="Slide Number Placeholder 3"/>
          <p:cNvSpPr>
            <a:spLocks noGrp="1"/>
          </p:cNvSpPr>
          <p:nvPr>
            <p:ph type="sldNum" sz="quarter" idx="12"/>
          </p:nvPr>
        </p:nvSpPr>
        <p:spPr/>
        <p:txBody>
          <a:bodyPr/>
          <a:lstStyle/>
          <a:p>
            <a:fld id="{8774EFCB-C1E4-41C3-89D3-F0692ECE7111}" type="slidenum">
              <a:rPr lang="en-US" smtClean="0"/>
              <a:pPr/>
              <a:t>5</a:t>
            </a:fld>
            <a:endParaRPr lang="en-US"/>
          </a:p>
        </p:txBody>
      </p:sp>
      <p:sp>
        <p:nvSpPr>
          <p:cNvPr id="5" name="Content Placeholder 4"/>
          <p:cNvSpPr>
            <a:spLocks noGrp="1"/>
          </p:cNvSpPr>
          <p:nvPr>
            <p:ph sz="quarter" idx="1"/>
          </p:nvPr>
        </p:nvSpPr>
        <p:spPr/>
        <p:txBody>
          <a:bodyPr/>
          <a:lstStyle/>
          <a:p>
            <a:pPr algn="ctr">
              <a:buNone/>
            </a:pPr>
            <a:r>
              <a:rPr lang="en-US" sz="2000" dirty="0" smtClean="0"/>
              <a:t>(Connolly, MacArthur, </a:t>
            </a:r>
            <a:r>
              <a:rPr lang="en-US" sz="2000" dirty="0" err="1" smtClean="0"/>
              <a:t>Stansfield</a:t>
            </a:r>
            <a:r>
              <a:rPr lang="en-US" sz="2000" dirty="0" smtClean="0"/>
              <a:t>, &amp; </a:t>
            </a:r>
            <a:r>
              <a:rPr lang="en-US" sz="2000" dirty="0" err="1" smtClean="0"/>
              <a:t>McLellan</a:t>
            </a:r>
            <a:r>
              <a:rPr lang="en-US" sz="2000" dirty="0" smtClean="0"/>
              <a:t>, 2005) </a:t>
            </a:r>
          </a:p>
          <a:p>
            <a:r>
              <a:rPr lang="en-US" dirty="0" smtClean="0"/>
              <a:t>Quasi-experimental study in online computer science courses to detect </a:t>
            </a:r>
          </a:p>
          <a:p>
            <a:pPr lvl="1"/>
            <a:r>
              <a:rPr lang="en-US" dirty="0" smtClean="0"/>
              <a:t>“(a) any observable difference in student performance as measured by end-of-module grades / marks; (b) any observable difference between coursework and exam performance in the technically-oriented modules; (c) any observable difference in dropout rates, student satisfaction and faculty satisfaction” (p. 345) </a:t>
            </a:r>
          </a:p>
          <a:p>
            <a:pPr lvl="1"/>
            <a:r>
              <a:rPr lang="en-US" dirty="0" smtClean="0"/>
              <a:t>Findings:  “online students consistently perform better than the face-to-face students” (p. 345) </a:t>
            </a:r>
            <a:endParaRPr lang="en-US" dirty="0"/>
          </a:p>
        </p:txBody>
      </p:sp>
      <p:sp>
        <p:nvSpPr>
          <p:cNvPr id="6" name="Footer Placeholder 5"/>
          <p:cNvSpPr>
            <a:spLocks noGrp="1"/>
          </p:cNvSpPr>
          <p:nvPr>
            <p:ph type="ftr" sz="quarter" idx="11"/>
          </p:nvPr>
        </p:nvSpPr>
        <p:spPr/>
        <p:txBody>
          <a:bodyPr/>
          <a:lstStyle/>
          <a:p>
            <a:r>
              <a:rPr lang="en-US" smtClean="0"/>
              <a:t>An Overview of Contemporary Online  Education (for Civil Engineers)</a:t>
            </a:r>
            <a:endParaRPr lang="en-US" dirty="0"/>
          </a:p>
        </p:txBody>
      </p:sp>
      <p:pic>
        <p:nvPicPr>
          <p:cNvPr id="3074" name="Picture 2" descr="C:\Program Files\Microsoft Office\MEDIA\OFFICE14\Lines\BD14595_.gif"/>
          <p:cNvPicPr>
            <a:picLocks noChangeAspect="1" noChangeArrowheads="1"/>
          </p:cNvPicPr>
          <p:nvPr/>
        </p:nvPicPr>
        <p:blipFill>
          <a:blip r:embed="rId2" cstate="print"/>
          <a:srcRect/>
          <a:stretch>
            <a:fillRect/>
          </a:stretch>
        </p:blipFill>
        <p:spPr bwMode="auto">
          <a:xfrm>
            <a:off x="1828800" y="5943600"/>
            <a:ext cx="5715000" cy="9525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Accessibility </a:t>
            </a:r>
            <a:endParaRPr lang="en-US" dirty="0"/>
          </a:p>
        </p:txBody>
      </p:sp>
      <p:sp>
        <p:nvSpPr>
          <p:cNvPr id="4" name="Slide Number Placeholder 3"/>
          <p:cNvSpPr>
            <a:spLocks noGrp="1"/>
          </p:cNvSpPr>
          <p:nvPr>
            <p:ph type="sldNum" sz="quarter" idx="12"/>
          </p:nvPr>
        </p:nvSpPr>
        <p:spPr/>
        <p:txBody>
          <a:bodyPr/>
          <a:lstStyle/>
          <a:p>
            <a:fld id="{8774EFCB-C1E4-41C3-89D3-F0692ECE7111}" type="slidenum">
              <a:rPr lang="en-US" smtClean="0"/>
              <a:pPr/>
              <a:t>50</a:t>
            </a:fld>
            <a:endParaRPr lang="en-US"/>
          </a:p>
        </p:txBody>
      </p:sp>
      <p:sp>
        <p:nvSpPr>
          <p:cNvPr id="5" name="Content Placeholder 4"/>
          <p:cNvSpPr>
            <a:spLocks noGrp="1"/>
          </p:cNvSpPr>
          <p:nvPr>
            <p:ph sz="quarter" idx="1"/>
          </p:nvPr>
        </p:nvSpPr>
        <p:spPr/>
        <p:txBody>
          <a:bodyPr>
            <a:normAutofit lnSpcReduction="10000"/>
          </a:bodyPr>
          <a:lstStyle/>
          <a:p>
            <a:r>
              <a:rPr lang="en-US" dirty="0" smtClean="0"/>
              <a:t>Multiple perceptual channels for information </a:t>
            </a:r>
          </a:p>
          <a:p>
            <a:pPr lvl="1"/>
            <a:r>
              <a:rPr lang="en-US" dirty="0" smtClean="0"/>
              <a:t>Offering verbatim transcripts for all video and audio; timed text (captioning) preferable </a:t>
            </a:r>
          </a:p>
          <a:p>
            <a:pPr lvl="1"/>
            <a:r>
              <a:rPr lang="en-US" dirty="0" smtClean="0"/>
              <a:t>Alt-texting (alternate text) images for equivalent informational value </a:t>
            </a:r>
          </a:p>
          <a:p>
            <a:pPr lvl="1"/>
            <a:r>
              <a:rPr lang="en-US" dirty="0" smtClean="0"/>
              <a:t>Labeling tables properly; using lead-up and lead-away text to describe the informational value of the tables </a:t>
            </a:r>
          </a:p>
          <a:p>
            <a:pPr lvl="1"/>
            <a:r>
              <a:rPr lang="en-US" dirty="0" smtClean="0"/>
              <a:t>Building a hierarchy of text for clearer understanding </a:t>
            </a:r>
          </a:p>
          <a:p>
            <a:pPr lvl="1"/>
            <a:r>
              <a:rPr lang="en-US" dirty="0" smtClean="0"/>
              <a:t>Not using color as the sole conveyor of information</a:t>
            </a:r>
          </a:p>
          <a:p>
            <a:pPr lvl="1"/>
            <a:r>
              <a:rPr lang="en-US" dirty="0" smtClean="0"/>
              <a:t>Avoiding strobe “light” effects (which may cause seizures in others)   </a:t>
            </a:r>
          </a:p>
          <a:p>
            <a:pPr lvl="1"/>
            <a:r>
              <a:rPr lang="en-US" dirty="0" smtClean="0"/>
              <a:t>Using plain English </a:t>
            </a:r>
          </a:p>
          <a:p>
            <a:endParaRPr lang="en-US" dirty="0"/>
          </a:p>
        </p:txBody>
      </p:sp>
      <p:sp>
        <p:nvSpPr>
          <p:cNvPr id="6" name="Footer Placeholder 5"/>
          <p:cNvSpPr>
            <a:spLocks noGrp="1"/>
          </p:cNvSpPr>
          <p:nvPr>
            <p:ph type="ftr" sz="quarter" idx="11"/>
          </p:nvPr>
        </p:nvSpPr>
        <p:spPr/>
        <p:txBody>
          <a:bodyPr/>
          <a:lstStyle/>
          <a:p>
            <a:r>
              <a:rPr lang="en-US" smtClean="0"/>
              <a:t>An Overview of Contemporary Online  Education (for Civil Engineers)</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On-Campus Accessibility Support</a:t>
            </a:r>
            <a:endParaRPr lang="en-US" dirty="0"/>
          </a:p>
        </p:txBody>
      </p:sp>
      <p:sp>
        <p:nvSpPr>
          <p:cNvPr id="3" name="Footer Placeholder 2"/>
          <p:cNvSpPr>
            <a:spLocks noGrp="1"/>
          </p:cNvSpPr>
          <p:nvPr>
            <p:ph type="ftr" sz="quarter" idx="11"/>
          </p:nvPr>
        </p:nvSpPr>
        <p:spPr/>
        <p:txBody>
          <a:bodyPr/>
          <a:lstStyle/>
          <a:p>
            <a:r>
              <a:rPr lang="en-US" smtClean="0"/>
              <a:t>An Overview of Contemporary Online  Education (for Civil Engineers)</a:t>
            </a:r>
            <a:endParaRPr lang="en-US" dirty="0"/>
          </a:p>
        </p:txBody>
      </p:sp>
      <p:sp>
        <p:nvSpPr>
          <p:cNvPr id="4" name="Slide Number Placeholder 3"/>
          <p:cNvSpPr>
            <a:spLocks noGrp="1"/>
          </p:cNvSpPr>
          <p:nvPr>
            <p:ph type="sldNum" sz="quarter" idx="12"/>
          </p:nvPr>
        </p:nvSpPr>
        <p:spPr/>
        <p:txBody>
          <a:bodyPr/>
          <a:lstStyle/>
          <a:p>
            <a:fld id="{8774EFCB-C1E4-41C3-89D3-F0692ECE7111}" type="slidenum">
              <a:rPr lang="en-US" smtClean="0"/>
              <a:pPr/>
              <a:t>51</a:t>
            </a:fld>
            <a:endParaRPr lang="en-US"/>
          </a:p>
        </p:txBody>
      </p:sp>
      <p:sp>
        <p:nvSpPr>
          <p:cNvPr id="5" name="Content Placeholder 4"/>
          <p:cNvSpPr>
            <a:spLocks noGrp="1"/>
          </p:cNvSpPr>
          <p:nvPr>
            <p:ph sz="quarter" idx="1"/>
          </p:nvPr>
        </p:nvSpPr>
        <p:spPr/>
        <p:txBody>
          <a:bodyPr>
            <a:normAutofit lnSpcReduction="10000"/>
          </a:bodyPr>
          <a:lstStyle/>
          <a:p>
            <a:pPr>
              <a:buNone/>
            </a:pPr>
            <a:r>
              <a:rPr lang="en-US" dirty="0" smtClean="0"/>
              <a:t>Refer students…</a:t>
            </a:r>
            <a:endParaRPr lang="en-US" dirty="0" smtClean="0">
              <a:hlinkClick r:id="rId2"/>
            </a:endParaRPr>
          </a:p>
          <a:p>
            <a:r>
              <a:rPr lang="en-US" dirty="0" smtClean="0">
                <a:hlinkClick r:id="rId2"/>
              </a:rPr>
              <a:t>Disability Support Services</a:t>
            </a:r>
            <a:endParaRPr lang="en-US" dirty="0" smtClean="0"/>
          </a:p>
          <a:p>
            <a:r>
              <a:rPr lang="en-US" dirty="0" smtClean="0"/>
              <a:t>dss@k-state.edu</a:t>
            </a:r>
          </a:p>
          <a:p>
            <a:r>
              <a:rPr lang="en-US" dirty="0" smtClean="0"/>
              <a:t>785-532-6441</a:t>
            </a:r>
          </a:p>
          <a:p>
            <a:r>
              <a:rPr lang="en-US" dirty="0" smtClean="0"/>
              <a:t>Adaptive Technology Specialist </a:t>
            </a:r>
          </a:p>
          <a:p>
            <a:pPr>
              <a:buNone/>
            </a:pPr>
            <a:endParaRPr lang="en-US" dirty="0" smtClean="0"/>
          </a:p>
          <a:p>
            <a:pPr>
              <a:buNone/>
            </a:pPr>
            <a:r>
              <a:rPr lang="en-US" dirty="0" smtClean="0"/>
              <a:t>Use the following resource to ensure the accessibility of your courses… </a:t>
            </a:r>
          </a:p>
          <a:p>
            <a:r>
              <a:rPr lang="en-US" dirty="0" smtClean="0">
                <a:hlinkClick r:id="rId3"/>
              </a:rPr>
              <a:t>K-Access</a:t>
            </a:r>
            <a:endParaRPr lang="en-US" dirty="0" smtClean="0"/>
          </a:p>
          <a:p>
            <a:r>
              <a:rPr lang="en-US" dirty="0" smtClean="0">
                <a:hlinkClick r:id="rId4"/>
              </a:rPr>
              <a:t>K-Access Quick and Simple Accessibility Checklist</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Rights </a:t>
            </a:r>
            <a:endParaRPr lang="en-US" dirty="0"/>
          </a:p>
        </p:txBody>
      </p:sp>
      <p:sp>
        <p:nvSpPr>
          <p:cNvPr id="4" name="Slide Number Placeholder 3"/>
          <p:cNvSpPr>
            <a:spLocks noGrp="1"/>
          </p:cNvSpPr>
          <p:nvPr>
            <p:ph type="sldNum" sz="quarter" idx="12"/>
          </p:nvPr>
        </p:nvSpPr>
        <p:spPr/>
        <p:txBody>
          <a:bodyPr/>
          <a:lstStyle/>
          <a:p>
            <a:fld id="{8774EFCB-C1E4-41C3-89D3-F0692ECE7111}" type="slidenum">
              <a:rPr lang="en-US" smtClean="0"/>
              <a:pPr/>
              <a:t>52</a:t>
            </a:fld>
            <a:endParaRPr lang="en-US"/>
          </a:p>
        </p:txBody>
      </p:sp>
      <p:sp>
        <p:nvSpPr>
          <p:cNvPr id="5" name="Content Placeholder 4"/>
          <p:cNvSpPr>
            <a:spLocks noGrp="1"/>
          </p:cNvSpPr>
          <p:nvPr>
            <p:ph sz="quarter" idx="1"/>
          </p:nvPr>
        </p:nvSpPr>
        <p:spPr/>
        <p:txBody>
          <a:bodyPr>
            <a:normAutofit fontScale="92500" lnSpcReduction="10000"/>
          </a:bodyPr>
          <a:lstStyle/>
          <a:p>
            <a:r>
              <a:rPr lang="en-US" dirty="0" smtClean="0"/>
              <a:t>Media releases used whenever video, imagery, or audio of students are collected and recorded </a:t>
            </a:r>
          </a:p>
          <a:p>
            <a:pPr lvl="1"/>
            <a:r>
              <a:rPr lang="en-US" dirty="0" smtClean="0"/>
              <a:t>Not making signing over of rights required for a grade </a:t>
            </a:r>
          </a:p>
          <a:p>
            <a:r>
              <a:rPr lang="en-US" dirty="0" smtClean="0"/>
              <a:t>Not sharing any FERPA-protected information in an online class (such as grades) </a:t>
            </a:r>
          </a:p>
          <a:p>
            <a:r>
              <a:rPr lang="en-US" dirty="0" smtClean="0"/>
              <a:t>Not requiring the sharing of private information by students </a:t>
            </a:r>
          </a:p>
          <a:p>
            <a:r>
              <a:rPr lang="en-US" dirty="0" smtClean="0"/>
              <a:t>Not forcing students to go public with their work if they do not wish to (offering an alternative assignment if going live and public is required)  </a:t>
            </a:r>
          </a:p>
          <a:p>
            <a:r>
              <a:rPr lang="en-US" dirty="0" smtClean="0"/>
              <a:t>Using a slide to let students know that they may be recorded if they are taking part in a web conference (if that conference will be recorded and possibly used)  </a:t>
            </a:r>
            <a:endParaRPr lang="en-US" dirty="0"/>
          </a:p>
        </p:txBody>
      </p:sp>
      <p:sp>
        <p:nvSpPr>
          <p:cNvPr id="6" name="Footer Placeholder 5"/>
          <p:cNvSpPr>
            <a:spLocks noGrp="1"/>
          </p:cNvSpPr>
          <p:nvPr>
            <p:ph type="ftr" sz="quarter" idx="11"/>
          </p:nvPr>
        </p:nvSpPr>
        <p:spPr/>
        <p:txBody>
          <a:bodyPr/>
          <a:lstStyle/>
          <a:p>
            <a:r>
              <a:rPr lang="en-US" smtClean="0"/>
              <a:t>An Overview of Contemporary Online  Education (for Civil Engineers)</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Publishing </a:t>
            </a:r>
            <a:endParaRPr lang="en-US"/>
          </a:p>
        </p:txBody>
      </p:sp>
      <p:sp>
        <p:nvSpPr>
          <p:cNvPr id="4" name="Slide Number Placeholder 3"/>
          <p:cNvSpPr>
            <a:spLocks noGrp="1"/>
          </p:cNvSpPr>
          <p:nvPr>
            <p:ph type="sldNum" sz="quarter" idx="12"/>
          </p:nvPr>
        </p:nvSpPr>
        <p:spPr/>
        <p:txBody>
          <a:bodyPr/>
          <a:lstStyle/>
          <a:p>
            <a:fld id="{8774EFCB-C1E4-41C3-89D3-F0692ECE7111}" type="slidenum">
              <a:rPr lang="en-US" smtClean="0"/>
              <a:pPr/>
              <a:t>53</a:t>
            </a:fld>
            <a:endParaRPr lang="en-US"/>
          </a:p>
        </p:txBody>
      </p:sp>
      <p:sp>
        <p:nvSpPr>
          <p:cNvPr id="3" name="Content Placeholder 2"/>
          <p:cNvSpPr>
            <a:spLocks noGrp="1"/>
          </p:cNvSpPr>
          <p:nvPr>
            <p:ph sz="quarter" idx="1"/>
          </p:nvPr>
        </p:nvSpPr>
        <p:spPr/>
        <p:txBody>
          <a:bodyPr/>
          <a:lstStyle/>
          <a:p>
            <a:r>
              <a:rPr lang="en-US" dirty="0" smtClean="0"/>
              <a:t>Sharing domain specific insights about teaching and learning online </a:t>
            </a:r>
          </a:p>
          <a:p>
            <a:r>
              <a:rPr lang="en-US" dirty="0" smtClean="0"/>
              <a:t>Some reputable online journals in online education </a:t>
            </a:r>
          </a:p>
          <a:p>
            <a:pPr lvl="1"/>
            <a:r>
              <a:rPr lang="en-US" dirty="0" err="1" smtClean="0">
                <a:hlinkClick r:id="rId2"/>
              </a:rPr>
              <a:t>Educause</a:t>
            </a:r>
            <a:r>
              <a:rPr lang="en-US" dirty="0" smtClean="0">
                <a:hlinkClick r:id="rId2"/>
              </a:rPr>
              <a:t> Review Online </a:t>
            </a:r>
            <a:endParaRPr lang="en-US" dirty="0" smtClean="0"/>
          </a:p>
          <a:p>
            <a:pPr lvl="1"/>
            <a:r>
              <a:rPr lang="en-US" dirty="0" smtClean="0">
                <a:hlinkClick r:id="rId3"/>
              </a:rPr>
              <a:t>Journal of Online Learning and Teaching </a:t>
            </a:r>
            <a:r>
              <a:rPr lang="en-US" dirty="0" smtClean="0"/>
              <a:t>(JOLT) of Multimedia Educational Resource for Learning and Online Teaching (</a:t>
            </a:r>
            <a:r>
              <a:rPr lang="en-US" dirty="0" smtClean="0">
                <a:hlinkClick r:id="rId4"/>
              </a:rPr>
              <a:t>MERLOT</a:t>
            </a:r>
            <a:r>
              <a:rPr lang="en-US" dirty="0" smtClean="0"/>
              <a:t>) </a:t>
            </a:r>
          </a:p>
          <a:p>
            <a:pPr lvl="1"/>
            <a:r>
              <a:rPr lang="en-US" dirty="0" smtClean="0"/>
              <a:t>The </a:t>
            </a:r>
            <a:r>
              <a:rPr lang="en-US" dirty="0" smtClean="0">
                <a:hlinkClick r:id="rId5"/>
              </a:rPr>
              <a:t>International Review of Research in Open and Distance Learning </a:t>
            </a:r>
            <a:r>
              <a:rPr lang="en-US" dirty="0" smtClean="0"/>
              <a:t>(IRRODL) </a:t>
            </a:r>
            <a:endParaRPr lang="en-US" dirty="0"/>
          </a:p>
        </p:txBody>
      </p:sp>
      <p:sp>
        <p:nvSpPr>
          <p:cNvPr id="6" name="Footer Placeholder 5"/>
          <p:cNvSpPr>
            <a:spLocks noGrp="1"/>
          </p:cNvSpPr>
          <p:nvPr>
            <p:ph type="ftr" sz="quarter" idx="11"/>
          </p:nvPr>
        </p:nvSpPr>
        <p:spPr/>
        <p:txBody>
          <a:bodyPr/>
          <a:lstStyle/>
          <a:p>
            <a:r>
              <a:rPr lang="en-US" smtClean="0"/>
              <a:t>An Overview of Contemporary Online  Education (for Civil Engineers)</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Online Campus Tools for Distance Learners</a:t>
            </a:r>
            <a:endParaRPr lang="en-US" dirty="0"/>
          </a:p>
        </p:txBody>
      </p:sp>
      <p:sp>
        <p:nvSpPr>
          <p:cNvPr id="7" name="Text Placeholder 6"/>
          <p:cNvSpPr>
            <a:spLocks noGrp="1"/>
          </p:cNvSpPr>
          <p:nvPr>
            <p:ph type="body" idx="1"/>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An Overview of Contemporary Online  Education (for Civil Engineers)</a:t>
            </a:r>
            <a:endParaRPr lang="en-US" dirty="0"/>
          </a:p>
        </p:txBody>
      </p:sp>
      <p:sp>
        <p:nvSpPr>
          <p:cNvPr id="4" name="Slide Number Placeholder 3"/>
          <p:cNvSpPr>
            <a:spLocks noGrp="1"/>
          </p:cNvSpPr>
          <p:nvPr>
            <p:ph type="sldNum" sz="quarter" idx="12"/>
          </p:nvPr>
        </p:nvSpPr>
        <p:spPr/>
        <p:txBody>
          <a:bodyPr/>
          <a:lstStyle/>
          <a:p>
            <a:fld id="{8774EFCB-C1E4-41C3-89D3-F0692ECE7111}"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Online Tools</a:t>
            </a:r>
            <a:endParaRPr lang="en-US" dirty="0"/>
          </a:p>
        </p:txBody>
      </p:sp>
      <p:sp>
        <p:nvSpPr>
          <p:cNvPr id="4" name="Footer Placeholder 3"/>
          <p:cNvSpPr>
            <a:spLocks noGrp="1"/>
          </p:cNvSpPr>
          <p:nvPr>
            <p:ph type="ftr" sz="quarter" idx="11"/>
          </p:nvPr>
        </p:nvSpPr>
        <p:spPr/>
        <p:txBody>
          <a:bodyPr/>
          <a:lstStyle/>
          <a:p>
            <a:r>
              <a:rPr lang="en-US" smtClean="0"/>
              <a:t>An Overview of Contemporary Online  Education (for Civil Engineers)</a:t>
            </a:r>
            <a:endParaRPr lang="en-US"/>
          </a:p>
        </p:txBody>
      </p:sp>
      <p:sp>
        <p:nvSpPr>
          <p:cNvPr id="5" name="Slide Number Placeholder 4"/>
          <p:cNvSpPr>
            <a:spLocks noGrp="1"/>
          </p:cNvSpPr>
          <p:nvPr>
            <p:ph type="sldNum" sz="quarter" idx="12"/>
          </p:nvPr>
        </p:nvSpPr>
        <p:spPr/>
        <p:txBody>
          <a:bodyPr/>
          <a:lstStyle/>
          <a:p>
            <a:fld id="{8774EFCB-C1E4-41C3-89D3-F0692ECE7111}" type="slidenum">
              <a:rPr lang="en-US" smtClean="0"/>
              <a:pPr/>
              <a:t>55</a:t>
            </a:fld>
            <a:endParaRPr lang="en-US"/>
          </a:p>
        </p:txBody>
      </p:sp>
      <p:sp>
        <p:nvSpPr>
          <p:cNvPr id="7" name="Content Placeholder 6"/>
          <p:cNvSpPr>
            <a:spLocks noGrp="1"/>
          </p:cNvSpPr>
          <p:nvPr>
            <p:ph sz="quarter" idx="1"/>
          </p:nvPr>
        </p:nvSpPr>
        <p:spPr/>
        <p:txBody>
          <a:bodyPr>
            <a:normAutofit fontScale="92500" lnSpcReduction="20000"/>
          </a:bodyPr>
          <a:lstStyle/>
          <a:p>
            <a:pPr algn="ctr">
              <a:buNone/>
            </a:pPr>
            <a:r>
              <a:rPr lang="en-US" b="1" dirty="0" smtClean="0"/>
              <a:t>Learner Resources</a:t>
            </a:r>
            <a:endParaRPr lang="en-US" b="1" dirty="0" smtClean="0">
              <a:hlinkClick r:id="rId2"/>
            </a:endParaRPr>
          </a:p>
          <a:p>
            <a:r>
              <a:rPr lang="en-US" dirty="0" smtClean="0">
                <a:hlinkClick r:id="rId2"/>
              </a:rPr>
              <a:t>Essential Course Tools</a:t>
            </a:r>
            <a:r>
              <a:rPr lang="en-US" dirty="0" smtClean="0"/>
              <a:t> (DCE):   getting started, </a:t>
            </a:r>
            <a:r>
              <a:rPr lang="en-US" dirty="0" err="1" smtClean="0"/>
              <a:t>eID</a:t>
            </a:r>
            <a:r>
              <a:rPr lang="en-US" dirty="0" smtClean="0"/>
              <a:t>, textbooks, exams, university policies and procedures, grades and transcripts, financial aid and scholarships, and others </a:t>
            </a:r>
          </a:p>
          <a:p>
            <a:pPr algn="ctr">
              <a:buNone/>
            </a:pPr>
            <a:r>
              <a:rPr lang="en-US" b="1" dirty="0" smtClean="0"/>
              <a:t>Library Resources</a:t>
            </a:r>
          </a:p>
          <a:p>
            <a:r>
              <a:rPr lang="en-US" dirty="0" smtClean="0">
                <a:hlinkClick r:id="rId3"/>
              </a:rPr>
              <a:t>K-State Libraries</a:t>
            </a:r>
            <a:r>
              <a:rPr lang="en-US" dirty="0" smtClean="0"/>
              <a:t>:  digital repositories, electronic books, e-journals; services, copyright consultation, research consultation </a:t>
            </a:r>
          </a:p>
          <a:p>
            <a:r>
              <a:rPr lang="en-US" dirty="0" smtClean="0">
                <a:hlinkClick r:id="rId4"/>
              </a:rPr>
              <a:t>Information for Distance Learners </a:t>
            </a:r>
            <a:r>
              <a:rPr lang="en-US" dirty="0" smtClean="0"/>
              <a:t>(K-State Libraries):  interlibrary loans (with free one-way shipping), live Ask a Librarian services, and other library resources</a:t>
            </a:r>
          </a:p>
          <a:p>
            <a:r>
              <a:rPr lang="en-US" dirty="0" err="1" smtClean="0">
                <a:hlinkClick r:id="rId5"/>
              </a:rPr>
              <a:t>LibGuides</a:t>
            </a:r>
            <a:r>
              <a:rPr lang="en-US" dirty="0" smtClean="0">
                <a:hlinkClick r:id="rId5"/>
              </a:rPr>
              <a:t> </a:t>
            </a:r>
            <a:r>
              <a:rPr lang="en-US" dirty="0" smtClean="0"/>
              <a:t>(for particular courses):  online resources; access to databases; embedded librarians to support learner research and to enhance interactivity in discussion boards (with instructor approval)</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Civil Engineering and </a:t>
            </a:r>
            <a:br>
              <a:rPr lang="en-US" dirty="0" smtClean="0"/>
            </a:br>
            <a:r>
              <a:rPr lang="en-US" dirty="0" smtClean="0"/>
              <a:t>Online Learning</a:t>
            </a:r>
            <a:endParaRPr lang="en-US" dirty="0"/>
          </a:p>
        </p:txBody>
      </p:sp>
      <p:sp>
        <p:nvSpPr>
          <p:cNvPr id="7" name="Text Placeholder 6"/>
          <p:cNvSpPr>
            <a:spLocks noGrp="1"/>
          </p:cNvSpPr>
          <p:nvPr>
            <p:ph type="body" idx="1"/>
          </p:nvPr>
        </p:nvSpPr>
        <p:spPr/>
        <p:txBody>
          <a:bodyPr/>
          <a:lstStyle/>
          <a:p>
            <a:r>
              <a:rPr lang="en-US" dirty="0" smtClean="0"/>
              <a:t>The State of the Art </a:t>
            </a:r>
            <a:endParaRPr lang="en-US" dirty="0"/>
          </a:p>
        </p:txBody>
      </p:sp>
      <p:sp>
        <p:nvSpPr>
          <p:cNvPr id="4" name="Slide Number Placeholder 3"/>
          <p:cNvSpPr>
            <a:spLocks noGrp="1"/>
          </p:cNvSpPr>
          <p:nvPr>
            <p:ph type="sldNum" sz="quarter" idx="12"/>
          </p:nvPr>
        </p:nvSpPr>
        <p:spPr/>
        <p:txBody>
          <a:bodyPr/>
          <a:lstStyle/>
          <a:p>
            <a:fld id="{8774EFCB-C1E4-41C3-89D3-F0692ECE7111}" type="slidenum">
              <a:rPr lang="en-US" smtClean="0"/>
              <a:pPr/>
              <a:t>56</a:t>
            </a:fld>
            <a:endParaRPr lang="en-US"/>
          </a:p>
        </p:txBody>
      </p:sp>
      <p:sp>
        <p:nvSpPr>
          <p:cNvPr id="8" name="Footer Placeholder 7"/>
          <p:cNvSpPr>
            <a:spLocks noGrp="1"/>
          </p:cNvSpPr>
          <p:nvPr>
            <p:ph type="ftr" sz="quarter" idx="11"/>
          </p:nvPr>
        </p:nvSpPr>
        <p:spPr/>
        <p:txBody>
          <a:bodyPr/>
          <a:lstStyle/>
          <a:p>
            <a:r>
              <a:rPr lang="en-US" smtClean="0"/>
              <a:t>An Overview of Contemporary Online  Education (for Civil Engineers)</a:t>
            </a:r>
            <a:endParaRPr lang="en-US"/>
          </a:p>
        </p:txBody>
      </p:sp>
      <p:pic>
        <p:nvPicPr>
          <p:cNvPr id="1027" name="Picture 3" descr="C:\Users\shalin\AppData\Local\Microsoft\Windows\Temporary Internet Files\Content.IE5\TBTKB3FP\MP900400420[1].jpg"/>
          <p:cNvPicPr>
            <a:picLocks noChangeAspect="1" noChangeArrowheads="1"/>
          </p:cNvPicPr>
          <p:nvPr/>
        </p:nvPicPr>
        <p:blipFill>
          <a:blip r:embed="rId2" cstate="print"/>
          <a:srcRect/>
          <a:stretch>
            <a:fillRect/>
          </a:stretch>
        </p:blipFill>
        <p:spPr bwMode="auto">
          <a:xfrm>
            <a:off x="5715000" y="2852351"/>
            <a:ext cx="3204567" cy="3167449"/>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Enhanced Visualizations in Civil Engineering </a:t>
            </a:r>
            <a:endParaRPr lang="en-US" dirty="0"/>
          </a:p>
        </p:txBody>
      </p:sp>
      <p:sp>
        <p:nvSpPr>
          <p:cNvPr id="5" name="Slide Number Placeholder 4"/>
          <p:cNvSpPr>
            <a:spLocks noGrp="1"/>
          </p:cNvSpPr>
          <p:nvPr>
            <p:ph type="sldNum" sz="quarter" idx="12"/>
          </p:nvPr>
        </p:nvSpPr>
        <p:spPr/>
        <p:txBody>
          <a:bodyPr/>
          <a:lstStyle/>
          <a:p>
            <a:fld id="{8774EFCB-C1E4-41C3-89D3-F0692ECE7111}" type="slidenum">
              <a:rPr lang="en-US" smtClean="0"/>
              <a:pPr/>
              <a:t>57</a:t>
            </a:fld>
            <a:endParaRPr lang="en-US"/>
          </a:p>
        </p:txBody>
      </p:sp>
      <p:sp>
        <p:nvSpPr>
          <p:cNvPr id="7" name="Content Placeholder 6"/>
          <p:cNvSpPr>
            <a:spLocks noGrp="1"/>
          </p:cNvSpPr>
          <p:nvPr>
            <p:ph sz="quarter" idx="1"/>
          </p:nvPr>
        </p:nvSpPr>
        <p:spPr/>
        <p:txBody>
          <a:bodyPr>
            <a:normAutofit lnSpcReduction="10000"/>
          </a:bodyPr>
          <a:lstStyle/>
          <a:p>
            <a:r>
              <a:rPr lang="en-US" dirty="0" smtClean="0"/>
              <a:t>Uses of virtual reality (VR) to enhance 3D models in the construction sciences (for vocational training, education, and professional practice) </a:t>
            </a:r>
            <a:r>
              <a:rPr lang="en-US" sz="2000" dirty="0" smtClean="0"/>
              <a:t>(</a:t>
            </a:r>
            <a:r>
              <a:rPr lang="en-US" sz="2000" dirty="0" err="1" smtClean="0"/>
              <a:t>Sampaio</a:t>
            </a:r>
            <a:r>
              <a:rPr lang="en-US" sz="2000" dirty="0" smtClean="0"/>
              <a:t>, Ferreira, </a:t>
            </a:r>
            <a:r>
              <a:rPr lang="en-US" sz="2000" dirty="0" err="1" smtClean="0"/>
              <a:t>Rosário</a:t>
            </a:r>
            <a:r>
              <a:rPr lang="en-US" sz="2000" dirty="0" smtClean="0"/>
              <a:t>, and Martins, 2010) </a:t>
            </a:r>
          </a:p>
          <a:p>
            <a:r>
              <a:rPr lang="en-US" dirty="0" smtClean="0"/>
              <a:t>Designed simulation and remote labs for engineering education </a:t>
            </a:r>
            <a:r>
              <a:rPr lang="en-US" sz="2000" dirty="0" smtClean="0"/>
              <a:t>(</a:t>
            </a:r>
            <a:r>
              <a:rPr lang="en-US" sz="2000" dirty="0" err="1" smtClean="0"/>
              <a:t>Balamuralithara</a:t>
            </a:r>
            <a:r>
              <a:rPr lang="en-US" sz="2000" dirty="0" smtClean="0"/>
              <a:t> &amp; Woods, 2009)</a:t>
            </a:r>
          </a:p>
          <a:p>
            <a:r>
              <a:rPr lang="en-US" dirty="0" smtClean="0"/>
              <a:t>Simple simulations available for civil engineering education </a:t>
            </a:r>
            <a:r>
              <a:rPr lang="en-US" sz="2000" dirty="0" smtClean="0"/>
              <a:t>(</a:t>
            </a:r>
            <a:r>
              <a:rPr lang="en-US" sz="2000" dirty="0" err="1" smtClean="0"/>
              <a:t>Budhu</a:t>
            </a:r>
            <a:r>
              <a:rPr lang="en-US" sz="2000" dirty="0" smtClean="0"/>
              <a:t>, 2002)</a:t>
            </a:r>
          </a:p>
          <a:p>
            <a:r>
              <a:rPr lang="en-US" dirty="0" smtClean="0"/>
              <a:t>Online student understandings of structural concrete improved with the uses of explanatory animations and simulations to enhance visualization </a:t>
            </a:r>
          </a:p>
          <a:p>
            <a:pPr lvl="1"/>
            <a:r>
              <a:rPr lang="en-US" dirty="0" smtClean="0"/>
              <a:t>Includes photos, diagrams, animations, and simulations</a:t>
            </a:r>
            <a:r>
              <a:rPr lang="en-US" sz="2000" dirty="0" smtClean="0"/>
              <a:t> (</a:t>
            </a:r>
            <a:r>
              <a:rPr lang="en-US" sz="2000" dirty="0" err="1" smtClean="0"/>
              <a:t>Ebner</a:t>
            </a:r>
            <a:r>
              <a:rPr lang="en-US" sz="2000" dirty="0" smtClean="0"/>
              <a:t> &amp; </a:t>
            </a:r>
            <a:r>
              <a:rPr lang="en-US" sz="2000" dirty="0" err="1" smtClean="0"/>
              <a:t>Holzinger</a:t>
            </a:r>
            <a:r>
              <a:rPr lang="en-US" sz="2000" dirty="0" smtClean="0"/>
              <a:t>, 2002)</a:t>
            </a:r>
          </a:p>
          <a:p>
            <a:pPr lvl="1"/>
            <a:endParaRPr lang="en-US" dirty="0"/>
          </a:p>
        </p:txBody>
      </p:sp>
      <p:sp>
        <p:nvSpPr>
          <p:cNvPr id="8" name="Footer Placeholder 7"/>
          <p:cNvSpPr>
            <a:spLocks noGrp="1"/>
          </p:cNvSpPr>
          <p:nvPr>
            <p:ph type="ftr" sz="quarter" idx="11"/>
          </p:nvPr>
        </p:nvSpPr>
        <p:spPr/>
        <p:txBody>
          <a:bodyPr/>
          <a:lstStyle/>
          <a:p>
            <a:r>
              <a:rPr lang="en-US" smtClean="0"/>
              <a:t>An Overview of Contemporary Online  Education (for Civil Engineers)</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Technological Changes to Enhance Civil Engineering E-Learning</a:t>
            </a:r>
            <a:endParaRPr lang="en-US" dirty="0"/>
          </a:p>
        </p:txBody>
      </p:sp>
      <p:sp>
        <p:nvSpPr>
          <p:cNvPr id="4" name="Slide Number Placeholder 3"/>
          <p:cNvSpPr>
            <a:spLocks noGrp="1"/>
          </p:cNvSpPr>
          <p:nvPr>
            <p:ph type="sldNum" sz="quarter" idx="12"/>
          </p:nvPr>
        </p:nvSpPr>
        <p:spPr/>
        <p:txBody>
          <a:bodyPr/>
          <a:lstStyle/>
          <a:p>
            <a:fld id="{8774EFCB-C1E4-41C3-89D3-F0692ECE7111}" type="slidenum">
              <a:rPr lang="en-US" smtClean="0"/>
              <a:pPr/>
              <a:t>58</a:t>
            </a:fld>
            <a:endParaRPr lang="en-US"/>
          </a:p>
        </p:txBody>
      </p:sp>
      <p:sp>
        <p:nvSpPr>
          <p:cNvPr id="5" name="Content Placeholder 4"/>
          <p:cNvSpPr>
            <a:spLocks noGrp="1"/>
          </p:cNvSpPr>
          <p:nvPr>
            <p:ph sz="quarter" idx="1"/>
          </p:nvPr>
        </p:nvSpPr>
        <p:spPr/>
        <p:txBody>
          <a:bodyPr>
            <a:normAutofit lnSpcReduction="10000"/>
          </a:bodyPr>
          <a:lstStyle/>
          <a:p>
            <a:pPr algn="ctr">
              <a:buNone/>
            </a:pPr>
            <a:r>
              <a:rPr lang="en-US" sz="2000" dirty="0" smtClean="0"/>
              <a:t>(</a:t>
            </a:r>
            <a:r>
              <a:rPr lang="en-US" sz="2000" dirty="0" err="1" smtClean="0"/>
              <a:t>Ebner</a:t>
            </a:r>
            <a:r>
              <a:rPr lang="en-US" sz="2000" dirty="0" smtClean="0"/>
              <a:t>, </a:t>
            </a:r>
            <a:r>
              <a:rPr lang="en-US" sz="2000" dirty="0" err="1" smtClean="0"/>
              <a:t>Scerbakov</a:t>
            </a:r>
            <a:r>
              <a:rPr lang="en-US" sz="2000" dirty="0" smtClean="0"/>
              <a:t>, &amp; Maurer, 2006) </a:t>
            </a:r>
          </a:p>
          <a:p>
            <a:r>
              <a:rPr lang="en-US" dirty="0" smtClean="0"/>
              <a:t>Web Based Training Master (server) or WBT-Master enhanced to accommodate the needs of civil engineering instructors and learners </a:t>
            </a:r>
          </a:p>
          <a:p>
            <a:pPr lvl="1"/>
            <a:r>
              <a:rPr lang="en-US" dirty="0" smtClean="0"/>
              <a:t>Learners need an intuitive understanding of structural behavior </a:t>
            </a:r>
          </a:p>
          <a:p>
            <a:pPr lvl="1"/>
            <a:r>
              <a:rPr lang="en-US" dirty="0" smtClean="0"/>
              <a:t>Learners need to be able to collaboratively problem-solve </a:t>
            </a:r>
          </a:p>
          <a:p>
            <a:pPr lvl="1"/>
            <a:r>
              <a:rPr lang="en-US" dirty="0" smtClean="0"/>
              <a:t>Involved </a:t>
            </a:r>
            <a:r>
              <a:rPr lang="en-US" dirty="0" err="1" smtClean="0"/>
              <a:t>iVISiCE</a:t>
            </a:r>
            <a:r>
              <a:rPr lang="en-US" dirty="0" smtClean="0"/>
              <a:t> (interactive visualizations in civil engineering) </a:t>
            </a:r>
          </a:p>
          <a:p>
            <a:r>
              <a:rPr lang="en-US" dirty="0" smtClean="0"/>
              <a:t>Features of the program include the following:  e-books, discussion forum, discussion room, meeting room, thematic discussions, project management room, personal lockers (for private student assignments), examination room, tutoring sessions and mentoring sessions</a:t>
            </a:r>
          </a:p>
        </p:txBody>
      </p:sp>
      <p:sp>
        <p:nvSpPr>
          <p:cNvPr id="6" name="Footer Placeholder 5"/>
          <p:cNvSpPr>
            <a:spLocks noGrp="1"/>
          </p:cNvSpPr>
          <p:nvPr>
            <p:ph type="ftr" sz="quarter" idx="11"/>
          </p:nvPr>
        </p:nvSpPr>
        <p:spPr/>
        <p:txBody>
          <a:bodyPr/>
          <a:lstStyle/>
          <a:p>
            <a:r>
              <a:rPr lang="en-US" smtClean="0"/>
              <a:t>An Overview of Contemporary Online  Education (for Civil Engineers)</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Engineering Design Competency Challenges</a:t>
            </a:r>
            <a:endParaRPr lang="en-US" dirty="0"/>
          </a:p>
        </p:txBody>
      </p:sp>
      <p:sp>
        <p:nvSpPr>
          <p:cNvPr id="4" name="Slide Number Placeholder 3"/>
          <p:cNvSpPr>
            <a:spLocks noGrp="1"/>
          </p:cNvSpPr>
          <p:nvPr>
            <p:ph type="sldNum" sz="quarter" idx="12"/>
          </p:nvPr>
        </p:nvSpPr>
        <p:spPr/>
        <p:txBody>
          <a:bodyPr/>
          <a:lstStyle/>
          <a:p>
            <a:fld id="{8774EFCB-C1E4-41C3-89D3-F0692ECE7111}" type="slidenum">
              <a:rPr lang="en-US" smtClean="0"/>
              <a:pPr/>
              <a:t>59</a:t>
            </a:fld>
            <a:endParaRPr lang="en-US"/>
          </a:p>
        </p:txBody>
      </p:sp>
      <p:sp>
        <p:nvSpPr>
          <p:cNvPr id="5" name="Content Placeholder 4"/>
          <p:cNvSpPr>
            <a:spLocks noGrp="1"/>
          </p:cNvSpPr>
          <p:nvPr>
            <p:ph sz="quarter" idx="1"/>
          </p:nvPr>
        </p:nvSpPr>
        <p:spPr>
          <a:xfrm>
            <a:off x="914400" y="1447800"/>
            <a:ext cx="7772400" cy="4800600"/>
          </a:xfrm>
        </p:spPr>
        <p:txBody>
          <a:bodyPr>
            <a:normAutofit lnSpcReduction="10000"/>
          </a:bodyPr>
          <a:lstStyle/>
          <a:p>
            <a:pPr algn="ctr">
              <a:buNone/>
            </a:pPr>
            <a:r>
              <a:rPr lang="en-US" sz="2000" dirty="0" smtClean="0"/>
              <a:t>(</a:t>
            </a:r>
            <a:r>
              <a:rPr lang="en-US" sz="2000" dirty="0" err="1" smtClean="0"/>
              <a:t>Brault</a:t>
            </a:r>
            <a:r>
              <a:rPr lang="en-US" sz="2000" dirty="0" smtClean="0"/>
              <a:t>, et al., 2007)</a:t>
            </a:r>
          </a:p>
          <a:p>
            <a:r>
              <a:rPr lang="en-US" dirty="0" smtClean="0"/>
              <a:t>Open-ended 17-module hybrid (both online and F2F) course developed to enhance engineers’ abilities to attain engineering design competency </a:t>
            </a:r>
          </a:p>
          <a:p>
            <a:r>
              <a:rPr lang="en-US" dirty="0" smtClean="0"/>
              <a:t>Includes </a:t>
            </a:r>
          </a:p>
          <a:p>
            <a:pPr lvl="1"/>
            <a:r>
              <a:rPr lang="en-US" dirty="0" smtClean="0"/>
              <a:t>“Overview of environmental challenges facing industry”</a:t>
            </a:r>
          </a:p>
          <a:p>
            <a:pPr lvl="1"/>
            <a:r>
              <a:rPr lang="en-US" dirty="0" smtClean="0"/>
              <a:t>“Concepts in sustainable development and industry practice”</a:t>
            </a:r>
          </a:p>
          <a:p>
            <a:pPr lvl="1"/>
            <a:r>
              <a:rPr lang="en-US" dirty="0" smtClean="0"/>
              <a:t>“Pollution prevention techniques in industry” </a:t>
            </a:r>
          </a:p>
          <a:p>
            <a:pPr lvl="1"/>
            <a:r>
              <a:rPr lang="en-US" dirty="0" smtClean="0"/>
              <a:t>“Industrial effluent treatment and residuals management” </a:t>
            </a:r>
          </a:p>
          <a:p>
            <a:pPr lvl="1"/>
            <a:r>
              <a:rPr lang="en-US" dirty="0" smtClean="0"/>
              <a:t>“Industrial air pollution control” </a:t>
            </a:r>
          </a:p>
          <a:p>
            <a:pPr lvl="1"/>
            <a:r>
              <a:rPr lang="en-US" dirty="0" smtClean="0"/>
              <a:t>“Life cycle analysis (LCA)”  </a:t>
            </a:r>
          </a:p>
          <a:p>
            <a:pPr lvl="1"/>
            <a:r>
              <a:rPr lang="en-US" dirty="0" smtClean="0"/>
              <a:t>“Process integration and process control”  </a:t>
            </a:r>
            <a:endParaRPr lang="en-US" dirty="0"/>
          </a:p>
        </p:txBody>
      </p:sp>
      <p:sp>
        <p:nvSpPr>
          <p:cNvPr id="6" name="Footer Placeholder 5"/>
          <p:cNvSpPr>
            <a:spLocks noGrp="1"/>
          </p:cNvSpPr>
          <p:nvPr>
            <p:ph type="ftr" sz="quarter" idx="11"/>
          </p:nvPr>
        </p:nvSpPr>
        <p:spPr/>
        <p:txBody>
          <a:bodyPr/>
          <a:lstStyle/>
          <a:p>
            <a:r>
              <a:rPr lang="en-US" smtClean="0"/>
              <a:t>An Overview of Contemporary Online  Education (for Civil Engineers)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Effective Evaluation of Online Distance Education Programs </a:t>
            </a:r>
            <a:endParaRPr lang="en-US" dirty="0"/>
          </a:p>
        </p:txBody>
      </p:sp>
      <p:sp>
        <p:nvSpPr>
          <p:cNvPr id="4" name="Slide Number Placeholder 3"/>
          <p:cNvSpPr>
            <a:spLocks noGrp="1"/>
          </p:cNvSpPr>
          <p:nvPr>
            <p:ph type="sldNum" sz="quarter" idx="12"/>
          </p:nvPr>
        </p:nvSpPr>
        <p:spPr/>
        <p:txBody>
          <a:bodyPr/>
          <a:lstStyle/>
          <a:p>
            <a:fld id="{8774EFCB-C1E4-41C3-89D3-F0692ECE7111}" type="slidenum">
              <a:rPr lang="en-US" smtClean="0"/>
              <a:pPr/>
              <a:t>6</a:t>
            </a:fld>
            <a:endParaRPr lang="en-US"/>
          </a:p>
        </p:txBody>
      </p:sp>
      <p:sp>
        <p:nvSpPr>
          <p:cNvPr id="5" name="Content Placeholder 4"/>
          <p:cNvSpPr>
            <a:spLocks noGrp="1"/>
          </p:cNvSpPr>
          <p:nvPr>
            <p:ph sz="quarter" idx="1"/>
          </p:nvPr>
        </p:nvSpPr>
        <p:spPr/>
        <p:txBody>
          <a:bodyPr/>
          <a:lstStyle/>
          <a:p>
            <a:pPr algn="ctr">
              <a:buNone/>
            </a:pPr>
            <a:r>
              <a:rPr lang="en-US" sz="2000" dirty="0" smtClean="0"/>
              <a:t>(</a:t>
            </a:r>
            <a:r>
              <a:rPr lang="en-US" sz="2000" dirty="0" err="1" smtClean="0"/>
              <a:t>Rovai</a:t>
            </a:r>
            <a:r>
              <a:rPr lang="en-US" sz="2000" dirty="0" smtClean="0"/>
              <a:t>, 2003) </a:t>
            </a:r>
          </a:p>
          <a:p>
            <a:r>
              <a:rPr lang="en-US" dirty="0" smtClean="0"/>
              <a:t>Need to evaluate the following aspects of online distance education programs for continuous improvements </a:t>
            </a:r>
          </a:p>
          <a:p>
            <a:pPr lvl="1"/>
            <a:r>
              <a:rPr lang="en-US" dirty="0" smtClean="0"/>
              <a:t>Student performance</a:t>
            </a:r>
          </a:p>
          <a:p>
            <a:pPr lvl="1"/>
            <a:r>
              <a:rPr lang="en-US" dirty="0" smtClean="0"/>
              <a:t>Program cost effectiveness</a:t>
            </a:r>
          </a:p>
          <a:p>
            <a:pPr lvl="1"/>
            <a:r>
              <a:rPr lang="en-US" dirty="0" smtClean="0"/>
              <a:t>Quality in terms of technology</a:t>
            </a:r>
          </a:p>
          <a:p>
            <a:pPr lvl="1"/>
            <a:r>
              <a:rPr lang="en-US" dirty="0" smtClean="0"/>
              <a:t>Quality in terms of support services</a:t>
            </a:r>
          </a:p>
          <a:p>
            <a:pPr lvl="1"/>
            <a:r>
              <a:rPr lang="en-US" dirty="0" smtClean="0"/>
              <a:t>Course design and instruction</a:t>
            </a:r>
          </a:p>
          <a:p>
            <a:pPr lvl="1"/>
            <a:r>
              <a:rPr lang="en-US" dirty="0" smtClean="0"/>
              <a:t>Instructor satisfaction</a:t>
            </a:r>
          </a:p>
          <a:p>
            <a:pPr lvl="1"/>
            <a:r>
              <a:rPr lang="en-US" dirty="0" smtClean="0"/>
              <a:t>Learner satisfaction (including learner retention) </a:t>
            </a:r>
            <a:endParaRPr lang="en-US" dirty="0"/>
          </a:p>
        </p:txBody>
      </p:sp>
      <p:sp>
        <p:nvSpPr>
          <p:cNvPr id="6" name="Footer Placeholder 5"/>
          <p:cNvSpPr>
            <a:spLocks noGrp="1"/>
          </p:cNvSpPr>
          <p:nvPr>
            <p:ph type="ftr" sz="quarter" idx="11"/>
          </p:nvPr>
        </p:nvSpPr>
        <p:spPr/>
        <p:txBody>
          <a:bodyPr/>
          <a:lstStyle/>
          <a:p>
            <a:r>
              <a:rPr lang="en-US" smtClean="0"/>
              <a:t>An Overview of Contemporary Online  Education (for Civil Engineers)</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Geotechnical, Rock and Water (GROW)</a:t>
            </a:r>
            <a:br>
              <a:rPr lang="en-US" dirty="0" smtClean="0"/>
            </a:br>
            <a:r>
              <a:rPr lang="en-US" dirty="0" smtClean="0"/>
              <a:t>Digital Library</a:t>
            </a:r>
            <a:endParaRPr lang="en-US" dirty="0"/>
          </a:p>
        </p:txBody>
      </p:sp>
      <p:sp>
        <p:nvSpPr>
          <p:cNvPr id="4" name="Slide Number Placeholder 3"/>
          <p:cNvSpPr>
            <a:spLocks noGrp="1"/>
          </p:cNvSpPr>
          <p:nvPr>
            <p:ph type="sldNum" sz="quarter" idx="12"/>
          </p:nvPr>
        </p:nvSpPr>
        <p:spPr/>
        <p:txBody>
          <a:bodyPr/>
          <a:lstStyle/>
          <a:p>
            <a:fld id="{8774EFCB-C1E4-41C3-89D3-F0692ECE7111}" type="slidenum">
              <a:rPr lang="en-US" smtClean="0"/>
              <a:pPr/>
              <a:t>60</a:t>
            </a:fld>
            <a:endParaRPr lang="en-US"/>
          </a:p>
        </p:txBody>
      </p:sp>
      <p:sp>
        <p:nvSpPr>
          <p:cNvPr id="5" name="Content Placeholder 4"/>
          <p:cNvSpPr>
            <a:spLocks noGrp="1"/>
          </p:cNvSpPr>
          <p:nvPr>
            <p:ph sz="quarter" idx="1"/>
          </p:nvPr>
        </p:nvSpPr>
        <p:spPr/>
        <p:txBody>
          <a:bodyPr/>
          <a:lstStyle/>
          <a:p>
            <a:r>
              <a:rPr lang="en-US" dirty="0" smtClean="0">
                <a:hlinkClick r:id="rId2"/>
              </a:rPr>
              <a:t>GROW </a:t>
            </a:r>
            <a:r>
              <a:rPr lang="en-US" dirty="0" smtClean="0"/>
              <a:t>repository currently inactive </a:t>
            </a:r>
          </a:p>
          <a:p>
            <a:r>
              <a:rPr lang="en-US" dirty="0" smtClean="0"/>
              <a:t>Ambition to build a high-quality civil engineering learning object repository and portal </a:t>
            </a:r>
            <a:r>
              <a:rPr lang="en-US" sz="2000" dirty="0" smtClean="0"/>
              <a:t>(Han, 2006) </a:t>
            </a:r>
            <a:endParaRPr lang="en-US" sz="2000" dirty="0"/>
          </a:p>
        </p:txBody>
      </p:sp>
      <p:sp>
        <p:nvSpPr>
          <p:cNvPr id="6" name="Footer Placeholder 5"/>
          <p:cNvSpPr>
            <a:spLocks noGrp="1"/>
          </p:cNvSpPr>
          <p:nvPr>
            <p:ph type="ftr" sz="quarter" idx="11"/>
          </p:nvPr>
        </p:nvSpPr>
        <p:spPr/>
        <p:txBody>
          <a:bodyPr/>
          <a:lstStyle/>
          <a:p>
            <a:r>
              <a:rPr lang="en-US" smtClean="0"/>
              <a:t>An Overview of Contemporary Online  Education (for Civil Engineers)</a:t>
            </a:r>
            <a:endParaRPr lang="en-US" dirty="0"/>
          </a:p>
        </p:txBody>
      </p:sp>
      <p:pic>
        <p:nvPicPr>
          <p:cNvPr id="17410" name="Picture 2" descr="C:\Documents and Settings\shalin\Local Settings\Temporary Internet Files\Content.IE5\C59K800U\MC910216337[1].png"/>
          <p:cNvPicPr>
            <a:picLocks noChangeAspect="1" noChangeArrowheads="1"/>
          </p:cNvPicPr>
          <p:nvPr/>
        </p:nvPicPr>
        <p:blipFill>
          <a:blip r:embed="rId3" cstate="print"/>
          <a:srcRect/>
          <a:stretch>
            <a:fillRect/>
          </a:stretch>
        </p:blipFill>
        <p:spPr bwMode="auto">
          <a:xfrm>
            <a:off x="2286000" y="3208540"/>
            <a:ext cx="4737265" cy="2658860"/>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Games for Civil Engineering Education</a:t>
            </a:r>
            <a:endParaRPr lang="en-US" dirty="0"/>
          </a:p>
        </p:txBody>
      </p:sp>
      <p:sp>
        <p:nvSpPr>
          <p:cNvPr id="4" name="Slide Number Placeholder 3"/>
          <p:cNvSpPr>
            <a:spLocks noGrp="1"/>
          </p:cNvSpPr>
          <p:nvPr>
            <p:ph type="sldNum" sz="quarter" idx="12"/>
          </p:nvPr>
        </p:nvSpPr>
        <p:spPr/>
        <p:txBody>
          <a:bodyPr/>
          <a:lstStyle/>
          <a:p>
            <a:fld id="{8774EFCB-C1E4-41C3-89D3-F0692ECE7111}" type="slidenum">
              <a:rPr lang="en-US" smtClean="0"/>
              <a:pPr/>
              <a:t>61</a:t>
            </a:fld>
            <a:endParaRPr lang="en-US"/>
          </a:p>
        </p:txBody>
      </p:sp>
      <p:sp>
        <p:nvSpPr>
          <p:cNvPr id="5" name="Content Placeholder 4"/>
          <p:cNvSpPr>
            <a:spLocks noGrp="1"/>
          </p:cNvSpPr>
          <p:nvPr>
            <p:ph sz="quarter" idx="1"/>
          </p:nvPr>
        </p:nvSpPr>
        <p:spPr/>
        <p:txBody>
          <a:bodyPr>
            <a:normAutofit lnSpcReduction="10000"/>
          </a:bodyPr>
          <a:lstStyle/>
          <a:p>
            <a:r>
              <a:rPr lang="en-US" dirty="0" smtClean="0"/>
              <a:t>A game on the theory of structures </a:t>
            </a:r>
          </a:p>
          <a:p>
            <a:pPr lvl="1"/>
            <a:r>
              <a:rPr lang="en-US" dirty="0" smtClean="0"/>
              <a:t>Involved a pre-test / post-test experimental control group </a:t>
            </a:r>
          </a:p>
          <a:p>
            <a:pPr lvl="1"/>
            <a:r>
              <a:rPr lang="en-US" dirty="0" smtClean="0"/>
              <a:t>Minimum learning result of playing the game was “equal to that achieved with traditional methods” </a:t>
            </a:r>
          </a:p>
          <a:p>
            <a:pPr lvl="1"/>
            <a:r>
              <a:rPr lang="en-US" dirty="0" smtClean="0"/>
              <a:t>Increased learner “joy” </a:t>
            </a:r>
            <a:r>
              <a:rPr lang="en-US" sz="2000" dirty="0" smtClean="0"/>
              <a:t>(</a:t>
            </a:r>
            <a:r>
              <a:rPr lang="en-US" sz="2000" dirty="0" err="1" smtClean="0"/>
              <a:t>Ebner</a:t>
            </a:r>
            <a:r>
              <a:rPr lang="en-US" sz="2000" dirty="0" smtClean="0"/>
              <a:t> &amp; </a:t>
            </a:r>
            <a:r>
              <a:rPr lang="en-US" sz="2000" dirty="0" err="1" smtClean="0"/>
              <a:t>Holzinger</a:t>
            </a:r>
            <a:r>
              <a:rPr lang="en-US" sz="2000" dirty="0" smtClean="0"/>
              <a:t>, 2005) </a:t>
            </a:r>
          </a:p>
          <a:p>
            <a:r>
              <a:rPr lang="en-US" dirty="0" smtClean="0"/>
              <a:t>Simulation game (MERIT or “Management, Enterprise, Risk, Innovation and Teamwork”) in construction industry for lifelong learners </a:t>
            </a:r>
          </a:p>
          <a:p>
            <a:pPr lvl="1"/>
            <a:r>
              <a:rPr lang="en-US" dirty="0" smtClean="0"/>
              <a:t>Includes assessment, decision-making, role-playing, and planning </a:t>
            </a:r>
          </a:p>
          <a:p>
            <a:pPr lvl="1"/>
            <a:r>
              <a:rPr lang="en-US" dirty="0" smtClean="0"/>
              <a:t>Blended (F2F and online) learning game used for continuing professional development </a:t>
            </a:r>
            <a:r>
              <a:rPr lang="en-US" sz="2000" dirty="0" smtClean="0"/>
              <a:t>(</a:t>
            </a:r>
            <a:r>
              <a:rPr lang="en-US" sz="2000" dirty="0" smtClean="0">
                <a:hlinkClick r:id="rId2"/>
              </a:rPr>
              <a:t>Wall &amp; Ahmed</a:t>
            </a:r>
            <a:r>
              <a:rPr lang="en-US" sz="2000" dirty="0" smtClean="0"/>
              <a:t>, 2008) </a:t>
            </a:r>
          </a:p>
          <a:p>
            <a:pPr lvl="1"/>
            <a:endParaRPr lang="en-US" sz="2000" dirty="0"/>
          </a:p>
        </p:txBody>
      </p:sp>
      <p:sp>
        <p:nvSpPr>
          <p:cNvPr id="6" name="Footer Placeholder 5"/>
          <p:cNvSpPr>
            <a:spLocks noGrp="1"/>
          </p:cNvSpPr>
          <p:nvPr>
            <p:ph type="ftr" sz="quarter" idx="11"/>
          </p:nvPr>
        </p:nvSpPr>
        <p:spPr/>
        <p:txBody>
          <a:bodyPr/>
          <a:lstStyle/>
          <a:p>
            <a:r>
              <a:rPr lang="en-US" smtClean="0"/>
              <a:t>An Overview of Contemporary Online  Education (for Civil Engineers)</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Online Civil Engineering in the Military</a:t>
            </a:r>
            <a:endParaRPr lang="en-US" dirty="0"/>
          </a:p>
        </p:txBody>
      </p:sp>
      <p:sp>
        <p:nvSpPr>
          <p:cNvPr id="4" name="Slide Number Placeholder 3"/>
          <p:cNvSpPr>
            <a:spLocks noGrp="1"/>
          </p:cNvSpPr>
          <p:nvPr>
            <p:ph type="sldNum" sz="quarter" idx="12"/>
          </p:nvPr>
        </p:nvSpPr>
        <p:spPr/>
        <p:txBody>
          <a:bodyPr/>
          <a:lstStyle/>
          <a:p>
            <a:fld id="{8774EFCB-C1E4-41C3-89D3-F0692ECE7111}" type="slidenum">
              <a:rPr lang="en-US" smtClean="0"/>
              <a:pPr/>
              <a:t>62</a:t>
            </a:fld>
            <a:endParaRPr lang="en-US"/>
          </a:p>
        </p:txBody>
      </p:sp>
      <p:sp>
        <p:nvSpPr>
          <p:cNvPr id="5" name="Content Placeholder 4"/>
          <p:cNvSpPr>
            <a:spLocks noGrp="1"/>
          </p:cNvSpPr>
          <p:nvPr>
            <p:ph sz="quarter" idx="1"/>
          </p:nvPr>
        </p:nvSpPr>
        <p:spPr/>
        <p:txBody>
          <a:bodyPr/>
          <a:lstStyle/>
          <a:p>
            <a:pPr algn="ctr">
              <a:buNone/>
            </a:pPr>
            <a:r>
              <a:rPr lang="en-US" sz="2000" dirty="0" smtClean="0"/>
              <a:t>(“Update on CE Education” in </a:t>
            </a:r>
            <a:r>
              <a:rPr lang="en-US" sz="2000" i="1" dirty="0" smtClean="0"/>
              <a:t>Air Force Civil Engineer</a:t>
            </a:r>
            <a:r>
              <a:rPr lang="en-US" sz="2000" dirty="0" smtClean="0"/>
              <a:t>:  15(2), 2007)</a:t>
            </a:r>
          </a:p>
          <a:p>
            <a:r>
              <a:rPr lang="en-US" dirty="0" smtClean="0"/>
              <a:t>In 2005 and 2006, more than 100 students in the U.S. </a:t>
            </a:r>
            <a:r>
              <a:rPr lang="en-US" dirty="0" err="1" smtClean="0"/>
              <a:t>Airforce</a:t>
            </a:r>
            <a:r>
              <a:rPr lang="en-US" dirty="0" smtClean="0"/>
              <a:t> took distance courses </a:t>
            </a:r>
          </a:p>
          <a:p>
            <a:pPr lvl="1"/>
            <a:r>
              <a:rPr lang="en-US" dirty="0" smtClean="0"/>
              <a:t>Some self-paced DVDs, some Web-based courses </a:t>
            </a:r>
          </a:p>
          <a:p>
            <a:r>
              <a:rPr lang="en-US" dirty="0" smtClean="0"/>
              <a:t>Course topics include </a:t>
            </a:r>
          </a:p>
          <a:p>
            <a:pPr lvl="1"/>
            <a:r>
              <a:rPr lang="en-US" dirty="0" smtClean="0"/>
              <a:t>Logistics Management </a:t>
            </a:r>
          </a:p>
          <a:p>
            <a:pPr lvl="1"/>
            <a:r>
              <a:rPr lang="en-US" dirty="0" smtClean="0"/>
              <a:t>Electrical Power Systems Design</a:t>
            </a:r>
          </a:p>
          <a:p>
            <a:pPr lvl="1"/>
            <a:r>
              <a:rPr lang="en-US" dirty="0" smtClean="0"/>
              <a:t>Comprehensive Planning Development </a:t>
            </a:r>
          </a:p>
          <a:p>
            <a:r>
              <a:rPr lang="en-US" dirty="0" smtClean="0"/>
              <a:t>Includes an in-residence capstone project </a:t>
            </a:r>
            <a:endParaRPr lang="en-US" dirty="0"/>
          </a:p>
        </p:txBody>
      </p:sp>
      <p:sp>
        <p:nvSpPr>
          <p:cNvPr id="6" name="Footer Placeholder 5"/>
          <p:cNvSpPr>
            <a:spLocks noGrp="1"/>
          </p:cNvSpPr>
          <p:nvPr>
            <p:ph type="ftr" sz="quarter" idx="11"/>
          </p:nvPr>
        </p:nvSpPr>
        <p:spPr/>
        <p:txBody>
          <a:bodyPr/>
          <a:lstStyle/>
          <a:p>
            <a:r>
              <a:rPr lang="en-US" smtClean="0"/>
              <a:t>An Overview of Contemporary Online  Education (for Civil Engineers)</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Current Constraints for </a:t>
            </a:r>
            <a:br>
              <a:rPr lang="en-US" dirty="0" smtClean="0"/>
            </a:br>
            <a:r>
              <a:rPr lang="en-US" dirty="0" smtClean="0"/>
              <a:t>E-Learning and Civil Engineering </a:t>
            </a:r>
            <a:endParaRPr lang="en-US" dirty="0"/>
          </a:p>
        </p:txBody>
      </p:sp>
      <p:sp>
        <p:nvSpPr>
          <p:cNvPr id="4" name="Slide Number Placeholder 3"/>
          <p:cNvSpPr>
            <a:spLocks noGrp="1"/>
          </p:cNvSpPr>
          <p:nvPr>
            <p:ph type="sldNum" sz="quarter" idx="12"/>
          </p:nvPr>
        </p:nvSpPr>
        <p:spPr/>
        <p:txBody>
          <a:bodyPr/>
          <a:lstStyle/>
          <a:p>
            <a:fld id="{8774EFCB-C1E4-41C3-89D3-F0692ECE7111}" type="slidenum">
              <a:rPr lang="en-US" smtClean="0"/>
              <a:pPr/>
              <a:t>63</a:t>
            </a:fld>
            <a:endParaRPr lang="en-US"/>
          </a:p>
        </p:txBody>
      </p:sp>
      <p:sp>
        <p:nvSpPr>
          <p:cNvPr id="5" name="Content Placeholder 4"/>
          <p:cNvSpPr>
            <a:spLocks noGrp="1"/>
          </p:cNvSpPr>
          <p:nvPr>
            <p:ph sz="quarter" idx="1"/>
          </p:nvPr>
        </p:nvSpPr>
        <p:spPr/>
        <p:txBody>
          <a:bodyPr>
            <a:normAutofit lnSpcReduction="10000"/>
          </a:bodyPr>
          <a:lstStyle/>
          <a:p>
            <a:r>
              <a:rPr lang="en-US" dirty="0" smtClean="0"/>
              <a:t>Few online laboratories for civil engineering </a:t>
            </a:r>
          </a:p>
          <a:p>
            <a:r>
              <a:rPr lang="en-US" dirty="0" smtClean="0"/>
              <a:t>Complex technologies and data-heavy systems used in civil engineering </a:t>
            </a:r>
          </a:p>
          <a:p>
            <a:r>
              <a:rPr lang="en-US" dirty="0" smtClean="0"/>
              <a:t>The need for high reliability work (for safety) </a:t>
            </a:r>
            <a:r>
              <a:rPr lang="en-US" sz="2000" dirty="0" smtClean="0"/>
              <a:t>(Love, et al., 2011) </a:t>
            </a:r>
          </a:p>
          <a:p>
            <a:r>
              <a:rPr lang="en-US" dirty="0" smtClean="0"/>
              <a:t>Prevalence of math anxiety among engineering students </a:t>
            </a:r>
            <a:r>
              <a:rPr lang="en-US" sz="2000" dirty="0" smtClean="0"/>
              <a:t>(</a:t>
            </a:r>
            <a:r>
              <a:rPr lang="en-US" sz="2000" dirty="0" err="1" smtClean="0"/>
              <a:t>Vitasari</a:t>
            </a:r>
            <a:r>
              <a:rPr lang="en-US" sz="2000" dirty="0" smtClean="0"/>
              <a:t>, et al., 2010)</a:t>
            </a:r>
          </a:p>
          <a:p>
            <a:r>
              <a:rPr lang="en-US" dirty="0" smtClean="0"/>
              <a:t>Limited simulations with the risks of potential negative learning </a:t>
            </a:r>
          </a:p>
          <a:p>
            <a:pPr lvl="1"/>
            <a:r>
              <a:rPr lang="en-US" dirty="0" smtClean="0"/>
              <a:t>Need more opportunities for instructors to elicit responses from learners to understand their real level of understanding and skills </a:t>
            </a:r>
            <a:endParaRPr lang="en-US" dirty="0"/>
          </a:p>
        </p:txBody>
      </p:sp>
      <p:sp>
        <p:nvSpPr>
          <p:cNvPr id="6" name="Footer Placeholder 5"/>
          <p:cNvSpPr>
            <a:spLocks noGrp="1"/>
          </p:cNvSpPr>
          <p:nvPr>
            <p:ph type="ftr" sz="quarter" idx="11"/>
          </p:nvPr>
        </p:nvSpPr>
        <p:spPr/>
        <p:txBody>
          <a:bodyPr/>
          <a:lstStyle/>
          <a:p>
            <a:r>
              <a:rPr lang="en-US" smtClean="0"/>
              <a:t>An Overview of Contemporary Online  Education (for Civil Engineers)</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4" name="Slide Number Placeholder 3"/>
          <p:cNvSpPr>
            <a:spLocks noGrp="1"/>
          </p:cNvSpPr>
          <p:nvPr>
            <p:ph type="sldNum" sz="quarter" idx="12"/>
          </p:nvPr>
        </p:nvSpPr>
        <p:spPr/>
        <p:txBody>
          <a:bodyPr/>
          <a:lstStyle/>
          <a:p>
            <a:fld id="{8774EFCB-C1E4-41C3-89D3-F0692ECE7111}" type="slidenum">
              <a:rPr lang="en-US" smtClean="0"/>
              <a:pPr/>
              <a:t>64</a:t>
            </a:fld>
            <a:endParaRPr lang="en-US"/>
          </a:p>
        </p:txBody>
      </p:sp>
      <p:sp>
        <p:nvSpPr>
          <p:cNvPr id="3" name="Content Placeholder 2"/>
          <p:cNvSpPr>
            <a:spLocks noGrp="1"/>
          </p:cNvSpPr>
          <p:nvPr>
            <p:ph sz="quarter" idx="1"/>
          </p:nvPr>
        </p:nvSpPr>
        <p:spPr/>
        <p:txBody>
          <a:bodyPr>
            <a:normAutofit/>
          </a:bodyPr>
          <a:lstStyle/>
          <a:p>
            <a:pPr marL="514350" indent="-514350">
              <a:buFont typeface="+mj-lt"/>
              <a:buAutoNum type="arabicPeriod"/>
            </a:pPr>
            <a:r>
              <a:rPr lang="en-US" sz="2000" dirty="0" smtClean="0"/>
              <a:t>Wang, A.Y. &amp; </a:t>
            </a:r>
            <a:r>
              <a:rPr lang="en-US" sz="2000" dirty="0" err="1" smtClean="0"/>
              <a:t>Newlin</a:t>
            </a:r>
            <a:r>
              <a:rPr lang="en-US" sz="2000" dirty="0" smtClean="0"/>
              <a:t>, M.H.  (2002).  Predictors of web-student performance:  The role of self-efficacy and reasons for taking an on-line class.  </a:t>
            </a:r>
            <a:r>
              <a:rPr lang="en-US" sz="2000" i="1" dirty="0" smtClean="0"/>
              <a:t>Computers in Human Behavior:</a:t>
            </a:r>
            <a:r>
              <a:rPr lang="en-US" sz="2000" dirty="0" smtClean="0"/>
              <a:t> 18, 151 – 163.  </a:t>
            </a:r>
          </a:p>
          <a:p>
            <a:pPr marL="514350" indent="-514350">
              <a:buFont typeface="+mj-lt"/>
              <a:buAutoNum type="arabicPeriod"/>
            </a:pPr>
            <a:r>
              <a:rPr lang="en-US" sz="2000" dirty="0" err="1" smtClean="0"/>
              <a:t>Muilenburg</a:t>
            </a:r>
            <a:r>
              <a:rPr lang="en-US" sz="2000" dirty="0" smtClean="0"/>
              <a:t>, L.Y. &amp; Berge, Z.L.  (2005).  Student barriers to online learning:  A factor analytic study.  </a:t>
            </a:r>
            <a:r>
              <a:rPr lang="en-US" sz="2000" i="1" dirty="0" smtClean="0"/>
              <a:t>Distance Education:</a:t>
            </a:r>
            <a:r>
              <a:rPr lang="en-US" sz="2000" dirty="0" smtClean="0"/>
              <a:t> 26(1), 29 – 48.  </a:t>
            </a:r>
          </a:p>
          <a:p>
            <a:pPr marL="514350" indent="-514350">
              <a:buFont typeface="+mj-lt"/>
              <a:buAutoNum type="arabicPeriod"/>
            </a:pPr>
            <a:r>
              <a:rPr lang="en-US" sz="2000" dirty="0" smtClean="0"/>
              <a:t>Connolly, T.M., MacArthur, E., </a:t>
            </a:r>
            <a:r>
              <a:rPr lang="en-US" sz="2000" dirty="0" err="1" smtClean="0"/>
              <a:t>Stansfield</a:t>
            </a:r>
            <a:r>
              <a:rPr lang="en-US" sz="2000" dirty="0" smtClean="0"/>
              <a:t>, M., &amp; </a:t>
            </a:r>
            <a:r>
              <a:rPr lang="en-US" sz="2000" dirty="0" err="1" smtClean="0"/>
              <a:t>McLellan</a:t>
            </a:r>
            <a:r>
              <a:rPr lang="en-US" sz="2000" dirty="0" smtClean="0"/>
              <a:t>, E.  (2005).  A quasi-experimental study of three online learning courses in computing.  </a:t>
            </a:r>
            <a:r>
              <a:rPr lang="en-US" sz="2000" i="1" dirty="0" smtClean="0"/>
              <a:t>Computers &amp; Education:</a:t>
            </a:r>
            <a:r>
              <a:rPr lang="en-US" sz="2000" dirty="0" smtClean="0"/>
              <a:t> 49, 345- 359.  Elsevier:  </a:t>
            </a:r>
            <a:r>
              <a:rPr lang="en-US" sz="2000" dirty="0" err="1" smtClean="0"/>
              <a:t>ScienceDirect</a:t>
            </a:r>
            <a:r>
              <a:rPr lang="en-US" sz="2000" dirty="0" smtClean="0"/>
              <a:t>.  </a:t>
            </a:r>
          </a:p>
          <a:p>
            <a:pPr marL="514350" indent="-514350">
              <a:buFont typeface="+mj-lt"/>
              <a:buAutoNum type="arabicPeriod"/>
            </a:pPr>
            <a:r>
              <a:rPr lang="en-US" sz="2000" dirty="0" err="1" smtClean="0"/>
              <a:t>Rovai</a:t>
            </a:r>
            <a:r>
              <a:rPr lang="en-US" sz="2000" dirty="0" smtClean="0"/>
              <a:t>, A.P.  (2003).  A practical framework for evaluating online distance education programs.  </a:t>
            </a:r>
            <a:r>
              <a:rPr lang="en-US" sz="2000" i="1" dirty="0" smtClean="0"/>
              <a:t>Internet and Higher Education</a:t>
            </a:r>
            <a:r>
              <a:rPr lang="en-US" sz="2000" dirty="0" smtClean="0"/>
              <a:t>:  6, 109 – 124.  </a:t>
            </a:r>
          </a:p>
          <a:p>
            <a:pPr marL="514350" indent="-514350">
              <a:buFont typeface="+mj-lt"/>
              <a:buAutoNum type="arabicPeriod"/>
            </a:pPr>
            <a:r>
              <a:rPr lang="en-US" sz="2000" dirty="0" smtClean="0"/>
              <a:t>Howell, D.  (2001).  Elements of effective e-learning: Three design methods to minimize side effects of online courses.  </a:t>
            </a:r>
            <a:r>
              <a:rPr lang="en-US" sz="2000" i="1" dirty="0" smtClean="0"/>
              <a:t>College Teaching:</a:t>
            </a:r>
            <a:r>
              <a:rPr lang="en-US" sz="2000" dirty="0" smtClean="0"/>
              <a:t> 49(3), 87 – 90.   </a:t>
            </a:r>
          </a:p>
        </p:txBody>
      </p:sp>
      <p:sp>
        <p:nvSpPr>
          <p:cNvPr id="6" name="Footer Placeholder 5"/>
          <p:cNvSpPr>
            <a:spLocks noGrp="1"/>
          </p:cNvSpPr>
          <p:nvPr>
            <p:ph type="ftr" sz="quarter" idx="11"/>
          </p:nvPr>
        </p:nvSpPr>
        <p:spPr/>
        <p:txBody>
          <a:bodyPr/>
          <a:lstStyle/>
          <a:p>
            <a:r>
              <a:rPr lang="en-US" smtClean="0"/>
              <a:t>An Overview of Contemporary Online  Education (for Civil Engineers)</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r>
              <a:rPr lang="en-US" sz="2000" dirty="0" smtClean="0"/>
              <a:t> (cont.)</a:t>
            </a:r>
            <a:endParaRPr lang="en-US" dirty="0"/>
          </a:p>
        </p:txBody>
      </p:sp>
      <p:sp>
        <p:nvSpPr>
          <p:cNvPr id="4" name="Slide Number Placeholder 3"/>
          <p:cNvSpPr>
            <a:spLocks noGrp="1"/>
          </p:cNvSpPr>
          <p:nvPr>
            <p:ph type="sldNum" sz="quarter" idx="12"/>
          </p:nvPr>
        </p:nvSpPr>
        <p:spPr/>
        <p:txBody>
          <a:bodyPr/>
          <a:lstStyle/>
          <a:p>
            <a:fld id="{8774EFCB-C1E4-41C3-89D3-F0692ECE7111}" type="slidenum">
              <a:rPr lang="en-US" smtClean="0"/>
              <a:pPr/>
              <a:t>65</a:t>
            </a:fld>
            <a:endParaRPr lang="en-US"/>
          </a:p>
        </p:txBody>
      </p:sp>
      <p:sp>
        <p:nvSpPr>
          <p:cNvPr id="3" name="Content Placeholder 2"/>
          <p:cNvSpPr>
            <a:spLocks noGrp="1"/>
          </p:cNvSpPr>
          <p:nvPr>
            <p:ph sz="quarter" idx="1"/>
          </p:nvPr>
        </p:nvSpPr>
        <p:spPr/>
        <p:txBody>
          <a:bodyPr>
            <a:normAutofit lnSpcReduction="10000"/>
          </a:bodyPr>
          <a:lstStyle/>
          <a:p>
            <a:pPr marL="514350" indent="-514350">
              <a:buAutoNum type="arabicPeriod" startAt="6"/>
            </a:pPr>
            <a:r>
              <a:rPr lang="en-US" sz="2000" dirty="0" smtClean="0"/>
              <a:t>Howell, S.L., Saba, F., Lindsay, N.K. &amp; Williams, P.B.  (2004).  Seven strategies for enabling faculty success in distance education.  </a:t>
            </a:r>
            <a:r>
              <a:rPr lang="en-US" sz="2000" i="1" dirty="0" smtClean="0"/>
              <a:t>Internet and Higher Education:</a:t>
            </a:r>
            <a:r>
              <a:rPr lang="en-US" sz="2000" dirty="0" smtClean="0"/>
              <a:t> 7 (2004), 33 – 49.  </a:t>
            </a:r>
          </a:p>
          <a:p>
            <a:pPr marL="514350" indent="-514350">
              <a:buAutoNum type="arabicPeriod" startAt="6"/>
            </a:pPr>
            <a:r>
              <a:rPr lang="en-US" sz="2000" dirty="0" err="1" smtClean="0"/>
              <a:t>Sampaio</a:t>
            </a:r>
            <a:r>
              <a:rPr lang="en-US" sz="2000" dirty="0" smtClean="0"/>
              <a:t>, A.Z., Ferreira, M.M., </a:t>
            </a:r>
            <a:r>
              <a:rPr lang="en-US" sz="2000" dirty="0" err="1" smtClean="0"/>
              <a:t>Rosário</a:t>
            </a:r>
            <a:r>
              <a:rPr lang="en-US" sz="2000" dirty="0" smtClean="0"/>
              <a:t>, D.P., &amp;Martins, O.P.  (2010).  3D and VR models in civil engineering education: Construction, rehabilitation and maintenance. </a:t>
            </a:r>
            <a:r>
              <a:rPr lang="en-US" sz="2000" i="1" dirty="0" smtClean="0"/>
              <a:t>Automation in Construction:</a:t>
            </a:r>
            <a:r>
              <a:rPr lang="en-US" sz="2000" dirty="0" smtClean="0"/>
              <a:t> 19, 819- 828. </a:t>
            </a:r>
          </a:p>
          <a:p>
            <a:pPr marL="514350" indent="-514350">
              <a:buAutoNum type="arabicPeriod" startAt="6"/>
            </a:pPr>
            <a:r>
              <a:rPr lang="en-US" sz="2000" dirty="0" err="1" smtClean="0"/>
              <a:t>Balamuralithara</a:t>
            </a:r>
            <a:r>
              <a:rPr lang="en-US" sz="2000" dirty="0" smtClean="0"/>
              <a:t>, R. &amp; Woods, P.C. (2009).  </a:t>
            </a:r>
            <a:r>
              <a:rPr lang="en-US" sz="2000" dirty="0" smtClean="0">
                <a:hlinkClick r:id="rId2"/>
              </a:rPr>
              <a:t>Virtual laboratories in engineering education: The simulation lab and remote lab</a:t>
            </a:r>
            <a:r>
              <a:rPr lang="en-US" sz="2000" dirty="0" smtClean="0"/>
              <a:t>.  Wiley Online Library.  </a:t>
            </a:r>
          </a:p>
          <a:p>
            <a:pPr marL="514350" indent="-514350">
              <a:buAutoNum type="arabicPeriod" startAt="6"/>
            </a:pPr>
            <a:r>
              <a:rPr lang="en-US" sz="2000" dirty="0" err="1" smtClean="0"/>
              <a:t>Budhu</a:t>
            </a:r>
            <a:r>
              <a:rPr lang="en-US" sz="2000" dirty="0" smtClean="0"/>
              <a:t>, M. (2002).  </a:t>
            </a:r>
            <a:r>
              <a:rPr lang="en-US" sz="2000" dirty="0" smtClean="0">
                <a:hlinkClick r:id="rId3"/>
              </a:rPr>
              <a:t>Virtual laboratories for engineering education</a:t>
            </a:r>
            <a:r>
              <a:rPr lang="en-US" sz="2000" dirty="0" smtClean="0"/>
              <a:t>.  Session.  Manchester, UK:  International Conference on Engineering Education.  </a:t>
            </a:r>
          </a:p>
          <a:p>
            <a:pPr marL="514350" indent="-514350">
              <a:buAutoNum type="arabicPeriod" startAt="6"/>
            </a:pPr>
            <a:r>
              <a:rPr lang="en-US" sz="2000" dirty="0" err="1" smtClean="0"/>
              <a:t>Ebner</a:t>
            </a:r>
            <a:r>
              <a:rPr lang="en-US" sz="2000" dirty="0" smtClean="0"/>
              <a:t>, M. &amp; </a:t>
            </a:r>
            <a:r>
              <a:rPr lang="en-US" sz="2000" dirty="0" err="1" smtClean="0"/>
              <a:t>Holzinger</a:t>
            </a:r>
            <a:r>
              <a:rPr lang="en-US" sz="2000" dirty="0" smtClean="0"/>
              <a:t>, A.  (2002).  </a:t>
            </a:r>
            <a:r>
              <a:rPr lang="en-US" sz="2000" dirty="0" smtClean="0">
                <a:hlinkClick r:id="rId4"/>
              </a:rPr>
              <a:t>eLearning in civil engineering: The experience applied to a lecture course in structural concrete</a:t>
            </a:r>
            <a:r>
              <a:rPr lang="en-US" sz="2000" dirty="0" smtClean="0"/>
              <a:t>.  In </a:t>
            </a:r>
            <a:r>
              <a:rPr lang="en-US" sz="2000" i="1" dirty="0" smtClean="0"/>
              <a:t>Structural Concrete, Scientific Journal of Applied Information Technology.  </a:t>
            </a:r>
          </a:p>
          <a:p>
            <a:endParaRPr lang="en-US" sz="2000" dirty="0"/>
          </a:p>
        </p:txBody>
      </p:sp>
      <p:sp>
        <p:nvSpPr>
          <p:cNvPr id="6" name="Footer Placeholder 5"/>
          <p:cNvSpPr>
            <a:spLocks noGrp="1"/>
          </p:cNvSpPr>
          <p:nvPr>
            <p:ph type="ftr" sz="quarter" idx="11"/>
          </p:nvPr>
        </p:nvSpPr>
        <p:spPr/>
        <p:txBody>
          <a:bodyPr/>
          <a:lstStyle/>
          <a:p>
            <a:r>
              <a:rPr lang="en-US" smtClean="0"/>
              <a:t>An Overview of Contemporary Online  Education (for Civil Engineers)</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r>
              <a:rPr lang="en-US" sz="2000" dirty="0" smtClean="0"/>
              <a:t> (cont.)</a:t>
            </a:r>
            <a:endParaRPr lang="en-US" sz="2000" dirty="0"/>
          </a:p>
        </p:txBody>
      </p:sp>
      <p:sp>
        <p:nvSpPr>
          <p:cNvPr id="4" name="Slide Number Placeholder 3"/>
          <p:cNvSpPr>
            <a:spLocks noGrp="1"/>
          </p:cNvSpPr>
          <p:nvPr>
            <p:ph type="sldNum" sz="quarter" idx="12"/>
          </p:nvPr>
        </p:nvSpPr>
        <p:spPr/>
        <p:txBody>
          <a:bodyPr/>
          <a:lstStyle/>
          <a:p>
            <a:fld id="{8774EFCB-C1E4-41C3-89D3-F0692ECE7111}" type="slidenum">
              <a:rPr lang="en-US" smtClean="0"/>
              <a:pPr/>
              <a:t>66</a:t>
            </a:fld>
            <a:endParaRPr lang="en-US"/>
          </a:p>
        </p:txBody>
      </p:sp>
      <p:sp>
        <p:nvSpPr>
          <p:cNvPr id="3" name="Content Placeholder 2"/>
          <p:cNvSpPr>
            <a:spLocks noGrp="1"/>
          </p:cNvSpPr>
          <p:nvPr>
            <p:ph sz="quarter" idx="1"/>
          </p:nvPr>
        </p:nvSpPr>
        <p:spPr/>
        <p:txBody>
          <a:bodyPr>
            <a:normAutofit lnSpcReduction="10000"/>
          </a:bodyPr>
          <a:lstStyle/>
          <a:p>
            <a:pPr marL="457200" indent="-457200">
              <a:buAutoNum type="arabicPeriod" startAt="11"/>
            </a:pPr>
            <a:r>
              <a:rPr lang="en-US" sz="2000" dirty="0" err="1" smtClean="0"/>
              <a:t>Ebner</a:t>
            </a:r>
            <a:r>
              <a:rPr lang="en-US" sz="2000" dirty="0" smtClean="0"/>
              <a:t>, M., </a:t>
            </a:r>
            <a:r>
              <a:rPr lang="en-US" sz="2000" dirty="0" err="1" smtClean="0"/>
              <a:t>Scerbakov</a:t>
            </a:r>
            <a:r>
              <a:rPr lang="en-US" sz="2000" dirty="0" smtClean="0"/>
              <a:t>, N., &amp; Maurer, H.  (2006).  New features for eLearning in higher education for civil engineering.  </a:t>
            </a:r>
            <a:r>
              <a:rPr lang="en-US" sz="2000" i="1" dirty="0" smtClean="0"/>
              <a:t>Journal of Universal Science and Technology of Learning:</a:t>
            </a:r>
            <a:r>
              <a:rPr lang="en-US" sz="2000" dirty="0" smtClean="0"/>
              <a:t> 0(0), 93 – 106.  </a:t>
            </a:r>
          </a:p>
          <a:p>
            <a:pPr marL="457200" indent="-457200">
              <a:buAutoNum type="arabicPeriod" startAt="11"/>
            </a:pPr>
            <a:r>
              <a:rPr lang="en-US" sz="2000" dirty="0" smtClean="0"/>
              <a:t>Wall, J. &amp; Ahmed, V.  (2008).  </a:t>
            </a:r>
            <a:r>
              <a:rPr lang="en-US" sz="2000" dirty="0" smtClean="0">
                <a:hlinkClick r:id="rId2"/>
              </a:rPr>
              <a:t>Use of a simulation game in delivering blended lifelong learning in the construction industry—Opportunities and challenges</a:t>
            </a:r>
            <a:r>
              <a:rPr lang="en-US" sz="2000" dirty="0" smtClean="0"/>
              <a:t>.  </a:t>
            </a:r>
            <a:r>
              <a:rPr lang="en-US" sz="2000" i="1" dirty="0" smtClean="0"/>
              <a:t>Computers &amp; Education:</a:t>
            </a:r>
            <a:r>
              <a:rPr lang="en-US" sz="2000" dirty="0" smtClean="0"/>
              <a:t>  50, 1383 – 1393.  </a:t>
            </a:r>
          </a:p>
          <a:p>
            <a:pPr marL="457200" indent="-457200">
              <a:buAutoNum type="arabicPeriod" startAt="11"/>
            </a:pPr>
            <a:r>
              <a:rPr lang="en-US" sz="2000" dirty="0" smtClean="0"/>
              <a:t>Love, P.E.D., Lopez, R., </a:t>
            </a:r>
            <a:r>
              <a:rPr lang="en-US" sz="2000" dirty="0" err="1" smtClean="0"/>
              <a:t>Goh</a:t>
            </a:r>
            <a:r>
              <a:rPr lang="en-US" sz="2000" dirty="0" smtClean="0"/>
              <a:t>, Y.M., &amp; Tam, C.M.  (2011).  What goes up shouldn’t come down:  Learning from construction and engineering failures.  12</a:t>
            </a:r>
            <a:r>
              <a:rPr lang="en-US" sz="2000" baseline="30000" dirty="0" smtClean="0"/>
              <a:t>th</a:t>
            </a:r>
            <a:r>
              <a:rPr lang="en-US" sz="2000" dirty="0" smtClean="0"/>
              <a:t> East Asia-Pacific Conference on Structural Engineering and Construction.  </a:t>
            </a:r>
            <a:r>
              <a:rPr lang="en-US" sz="2000" i="1" dirty="0" err="1" smtClean="0"/>
              <a:t>Procedia</a:t>
            </a:r>
            <a:r>
              <a:rPr lang="en-US" sz="2000" i="1" dirty="0" smtClean="0"/>
              <a:t> Engineering:</a:t>
            </a:r>
            <a:r>
              <a:rPr lang="en-US" sz="2000" dirty="0" smtClean="0"/>
              <a:t>14, 844 – 850.  </a:t>
            </a:r>
          </a:p>
          <a:p>
            <a:pPr marL="457200" indent="-457200">
              <a:buAutoNum type="arabicPeriod" startAt="11"/>
            </a:pPr>
            <a:r>
              <a:rPr lang="en-US" sz="2000" dirty="0" err="1" smtClean="0"/>
              <a:t>Vitasari</a:t>
            </a:r>
            <a:r>
              <a:rPr lang="en-US" sz="2000" dirty="0" smtClean="0"/>
              <a:t>, P., </a:t>
            </a:r>
            <a:r>
              <a:rPr lang="en-US" sz="2000" dirty="0" err="1" smtClean="0"/>
              <a:t>Herawan</a:t>
            </a:r>
            <a:r>
              <a:rPr lang="en-US" sz="2000" dirty="0" smtClean="0"/>
              <a:t>, T., </a:t>
            </a:r>
            <a:r>
              <a:rPr lang="en-US" sz="2000" dirty="0" err="1" smtClean="0"/>
              <a:t>Wahab</a:t>
            </a:r>
            <a:r>
              <a:rPr lang="en-US" sz="2000" dirty="0" smtClean="0"/>
              <a:t>, M.N.A., Othman, A., &amp; </a:t>
            </a:r>
            <a:r>
              <a:rPr lang="en-US" sz="2000" dirty="0" err="1" smtClean="0"/>
              <a:t>Sinnadurai</a:t>
            </a:r>
            <a:r>
              <a:rPr lang="en-US" sz="2000" dirty="0" smtClean="0"/>
              <a:t>, S.K.  (2010).  Exploring mathematics anxiety among engineering students.  </a:t>
            </a:r>
            <a:r>
              <a:rPr lang="en-US" sz="2000" dirty="0" err="1" smtClean="0"/>
              <a:t>Procedia</a:t>
            </a:r>
            <a:r>
              <a:rPr lang="en-US" sz="2000" dirty="0" smtClean="0"/>
              <a:t> Social and Behavioral Sciences:  8, 482 – 489. Elsevier: </a:t>
            </a:r>
            <a:r>
              <a:rPr lang="en-US" sz="2000" dirty="0" err="1" smtClean="0"/>
              <a:t>ScienceDirect</a:t>
            </a:r>
            <a:r>
              <a:rPr lang="en-US" sz="2000" dirty="0" smtClean="0"/>
              <a:t>. </a:t>
            </a:r>
          </a:p>
          <a:p>
            <a:pPr marL="457200" indent="-457200">
              <a:buAutoNum type="arabicPeriod" startAt="11"/>
            </a:pPr>
            <a:endParaRPr lang="en-US" sz="2000" dirty="0" smtClean="0"/>
          </a:p>
          <a:p>
            <a:pPr marL="457200" indent="-457200">
              <a:buAutoNum type="arabicPeriod" startAt="10"/>
            </a:pPr>
            <a:endParaRPr lang="en-US" sz="2000" dirty="0"/>
          </a:p>
        </p:txBody>
      </p:sp>
      <p:sp>
        <p:nvSpPr>
          <p:cNvPr id="6" name="Footer Placeholder 5"/>
          <p:cNvSpPr>
            <a:spLocks noGrp="1"/>
          </p:cNvSpPr>
          <p:nvPr>
            <p:ph type="ftr" sz="quarter" idx="11"/>
          </p:nvPr>
        </p:nvSpPr>
        <p:spPr/>
        <p:txBody>
          <a:bodyPr/>
          <a:lstStyle/>
          <a:p>
            <a:r>
              <a:rPr lang="en-US" smtClean="0"/>
              <a:t>An Overview of Contemporary Online  Education (for Civil Engineers)</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r>
              <a:rPr lang="en-US" sz="2000" dirty="0" smtClean="0"/>
              <a:t> (cont.)</a:t>
            </a:r>
            <a:endParaRPr lang="en-US" dirty="0"/>
          </a:p>
        </p:txBody>
      </p:sp>
      <p:sp>
        <p:nvSpPr>
          <p:cNvPr id="4" name="Slide Number Placeholder 3"/>
          <p:cNvSpPr>
            <a:spLocks noGrp="1"/>
          </p:cNvSpPr>
          <p:nvPr>
            <p:ph type="sldNum" sz="quarter" idx="12"/>
          </p:nvPr>
        </p:nvSpPr>
        <p:spPr/>
        <p:txBody>
          <a:bodyPr/>
          <a:lstStyle/>
          <a:p>
            <a:fld id="{8774EFCB-C1E4-41C3-89D3-F0692ECE7111}" type="slidenum">
              <a:rPr lang="en-US" smtClean="0"/>
              <a:pPr/>
              <a:t>67</a:t>
            </a:fld>
            <a:endParaRPr lang="en-US"/>
          </a:p>
        </p:txBody>
      </p:sp>
      <p:sp>
        <p:nvSpPr>
          <p:cNvPr id="5" name="Content Placeholder 4"/>
          <p:cNvSpPr>
            <a:spLocks noGrp="1"/>
          </p:cNvSpPr>
          <p:nvPr>
            <p:ph sz="quarter" idx="1"/>
          </p:nvPr>
        </p:nvSpPr>
        <p:spPr/>
        <p:txBody>
          <a:bodyPr>
            <a:normAutofit/>
          </a:bodyPr>
          <a:lstStyle/>
          <a:p>
            <a:pPr marL="514350" indent="-514350">
              <a:buFont typeface="Wingdings 2"/>
              <a:buAutoNum type="arabicPeriod" startAt="15"/>
            </a:pPr>
            <a:r>
              <a:rPr lang="en-US" sz="2000" dirty="0" err="1" smtClean="0"/>
              <a:t>Brault</a:t>
            </a:r>
            <a:r>
              <a:rPr lang="en-US" sz="2000" dirty="0" smtClean="0"/>
              <a:t>, J.M., </a:t>
            </a:r>
            <a:r>
              <a:rPr lang="en-US" sz="2000" dirty="0" err="1" smtClean="0"/>
              <a:t>Milán</a:t>
            </a:r>
            <a:r>
              <a:rPr lang="en-US" sz="2000" dirty="0" smtClean="0"/>
              <a:t>, P.M., </a:t>
            </a:r>
            <a:r>
              <a:rPr lang="en-US" sz="2000" dirty="0" err="1" smtClean="0"/>
              <a:t>Picón-Núñez</a:t>
            </a:r>
            <a:r>
              <a:rPr lang="en-US" sz="2000" dirty="0" smtClean="0"/>
              <a:t>, M., El-</a:t>
            </a:r>
            <a:r>
              <a:rPr lang="en-US" sz="2000" dirty="0" err="1" smtClean="0"/>
              <a:t>Halwagi</a:t>
            </a:r>
            <a:r>
              <a:rPr lang="en-US" sz="2000" dirty="0" smtClean="0"/>
              <a:t>, M., </a:t>
            </a:r>
            <a:r>
              <a:rPr lang="en-US" sz="2000" dirty="0" err="1" smtClean="0"/>
              <a:t>Heltmann</a:t>
            </a:r>
            <a:r>
              <a:rPr lang="en-US" sz="2000" dirty="0" smtClean="0"/>
              <a:t>, J., </a:t>
            </a:r>
            <a:r>
              <a:rPr lang="en-US" sz="2000" dirty="0" err="1" smtClean="0"/>
              <a:t>Thibault</a:t>
            </a:r>
            <a:r>
              <a:rPr lang="en-US" sz="2000" dirty="0" smtClean="0"/>
              <a:t>, J., &amp; Stuart, P.  (2007).  Web-based teaching of open-ended </a:t>
            </a:r>
            <a:r>
              <a:rPr lang="en-US" sz="2000" dirty="0" err="1" smtClean="0"/>
              <a:t>multidsciplinary</a:t>
            </a:r>
            <a:r>
              <a:rPr lang="en-US" sz="2000" dirty="0" smtClean="0"/>
              <a:t> engineering design problems.   </a:t>
            </a:r>
            <a:r>
              <a:rPr lang="en-US" sz="2000" i="1" dirty="0" smtClean="0"/>
              <a:t>Education for Chemical Engineers:</a:t>
            </a:r>
            <a:r>
              <a:rPr lang="en-US" sz="2000" dirty="0" smtClean="0"/>
              <a:t>  Part D, Vol. 2. DOI: 10.1205/ece06022.  </a:t>
            </a:r>
          </a:p>
          <a:p>
            <a:pPr marL="514350" indent="-514350">
              <a:buAutoNum type="arabicPeriod" startAt="15"/>
            </a:pPr>
            <a:r>
              <a:rPr lang="en-US" sz="2000" dirty="0" smtClean="0"/>
              <a:t>Han. Y.  (2006).  </a:t>
            </a:r>
            <a:r>
              <a:rPr lang="en-US" sz="2000" dirty="0" smtClean="0">
                <a:hlinkClick r:id="rId2"/>
              </a:rPr>
              <a:t>GROW:  Building a high-quality civil engineering learning object repository and portal</a:t>
            </a:r>
            <a:r>
              <a:rPr lang="en-US" sz="2000" dirty="0" smtClean="0"/>
              <a:t>.  </a:t>
            </a:r>
            <a:r>
              <a:rPr lang="en-US" sz="2000" dirty="0" err="1" smtClean="0"/>
              <a:t>Ariadne</a:t>
            </a:r>
            <a:r>
              <a:rPr lang="en-US" sz="2000" dirty="0" smtClean="0"/>
              <a:t>: Web Magazine for Information Professionals.  </a:t>
            </a:r>
          </a:p>
          <a:p>
            <a:pPr marL="514350" indent="-514350">
              <a:buAutoNum type="arabicPeriod" startAt="15"/>
            </a:pPr>
            <a:r>
              <a:rPr lang="en-US" sz="2000" dirty="0" err="1" smtClean="0"/>
              <a:t>Ebner</a:t>
            </a:r>
            <a:r>
              <a:rPr lang="en-US" sz="2000" dirty="0" smtClean="0"/>
              <a:t>, M. &amp; </a:t>
            </a:r>
            <a:r>
              <a:rPr lang="en-US" sz="2000" dirty="0" err="1" smtClean="0"/>
              <a:t>Holzinger</a:t>
            </a:r>
            <a:r>
              <a:rPr lang="en-US" sz="2000" dirty="0" smtClean="0"/>
              <a:t>, A. (2005).  Successful implementation of user-centered game based learning in higher education: An example from civil engineering.  </a:t>
            </a:r>
            <a:r>
              <a:rPr lang="en-US" sz="2000" i="1" dirty="0" smtClean="0"/>
              <a:t>Computers &amp; Education:</a:t>
            </a:r>
            <a:r>
              <a:rPr lang="en-US" sz="2000" dirty="0" smtClean="0"/>
              <a:t> 49, 873 – 890.  Elsevier: </a:t>
            </a:r>
            <a:r>
              <a:rPr lang="en-US" sz="2000" dirty="0" err="1" smtClean="0"/>
              <a:t>ScienceDirect</a:t>
            </a:r>
            <a:r>
              <a:rPr lang="en-US" sz="2000" dirty="0" smtClean="0"/>
              <a:t>.  </a:t>
            </a:r>
          </a:p>
          <a:p>
            <a:endParaRPr lang="en-US" sz="2000" dirty="0"/>
          </a:p>
        </p:txBody>
      </p:sp>
      <p:sp>
        <p:nvSpPr>
          <p:cNvPr id="6" name="Footer Placeholder 5"/>
          <p:cNvSpPr>
            <a:spLocks noGrp="1"/>
          </p:cNvSpPr>
          <p:nvPr>
            <p:ph type="ftr" sz="quarter" idx="11"/>
          </p:nvPr>
        </p:nvSpPr>
        <p:spPr/>
        <p:txBody>
          <a:bodyPr/>
          <a:lstStyle/>
          <a:p>
            <a:r>
              <a:rPr lang="en-US" smtClean="0"/>
              <a:t>An Overview of Contemporary Online  Education (for Civil Engineers)</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a:t>
            </a:r>
            <a:endParaRPr lang="en-US" dirty="0"/>
          </a:p>
        </p:txBody>
      </p:sp>
      <p:sp>
        <p:nvSpPr>
          <p:cNvPr id="4" name="Slide Number Placeholder 3"/>
          <p:cNvSpPr>
            <a:spLocks noGrp="1"/>
          </p:cNvSpPr>
          <p:nvPr>
            <p:ph type="sldNum" sz="quarter" idx="12"/>
          </p:nvPr>
        </p:nvSpPr>
        <p:spPr/>
        <p:txBody>
          <a:bodyPr/>
          <a:lstStyle/>
          <a:p>
            <a:fld id="{8774EFCB-C1E4-41C3-89D3-F0692ECE7111}" type="slidenum">
              <a:rPr lang="en-US" smtClean="0"/>
              <a:pPr/>
              <a:t>68</a:t>
            </a:fld>
            <a:endParaRPr lang="en-US"/>
          </a:p>
        </p:txBody>
      </p:sp>
      <p:sp>
        <p:nvSpPr>
          <p:cNvPr id="5" name="Content Placeholder 4"/>
          <p:cNvSpPr>
            <a:spLocks noGrp="1"/>
          </p:cNvSpPr>
          <p:nvPr>
            <p:ph sz="quarter" idx="1"/>
          </p:nvPr>
        </p:nvSpPr>
        <p:spPr/>
        <p:txBody>
          <a:bodyPr>
            <a:normAutofit lnSpcReduction="10000"/>
          </a:bodyPr>
          <a:lstStyle/>
          <a:p>
            <a:r>
              <a:rPr lang="en-US" dirty="0" smtClean="0"/>
              <a:t>Dr. Shalin </a:t>
            </a:r>
            <a:r>
              <a:rPr lang="en-US" dirty="0" err="1" smtClean="0"/>
              <a:t>Hai</a:t>
            </a:r>
            <a:r>
              <a:rPr lang="en-US" dirty="0" smtClean="0"/>
              <a:t>-Jew</a:t>
            </a:r>
          </a:p>
          <a:p>
            <a:r>
              <a:rPr lang="en-US" dirty="0" smtClean="0"/>
              <a:t>Instructional Designer, </a:t>
            </a:r>
            <a:r>
              <a:rPr lang="en-US" dirty="0" err="1" smtClean="0"/>
              <a:t>iTAC</a:t>
            </a:r>
            <a:r>
              <a:rPr lang="en-US" dirty="0" smtClean="0"/>
              <a:t>, K-State</a:t>
            </a:r>
          </a:p>
          <a:p>
            <a:r>
              <a:rPr lang="en-US" dirty="0" smtClean="0"/>
              <a:t>212 Hale Library </a:t>
            </a:r>
          </a:p>
          <a:p>
            <a:r>
              <a:rPr lang="en-US" dirty="0" smtClean="0"/>
              <a:t>shalin@k-state.edu</a:t>
            </a:r>
          </a:p>
          <a:p>
            <a:r>
              <a:rPr lang="en-US" dirty="0" smtClean="0"/>
              <a:t>785-532-5262</a:t>
            </a:r>
          </a:p>
          <a:p>
            <a:endParaRPr lang="en-US" dirty="0" smtClean="0"/>
          </a:p>
          <a:p>
            <a:pPr algn="ctr">
              <a:buNone/>
            </a:pPr>
            <a:r>
              <a:rPr lang="en-US" b="1" dirty="0" smtClean="0"/>
              <a:t>Special Online Teaching Resources </a:t>
            </a:r>
          </a:p>
          <a:p>
            <a:pPr algn="ctr">
              <a:buNone/>
            </a:pPr>
            <a:r>
              <a:rPr lang="en-US" b="1" dirty="0" smtClean="0"/>
              <a:t>for Dept. of Civil Engineering</a:t>
            </a:r>
          </a:p>
          <a:p>
            <a:r>
              <a:rPr lang="en-US" dirty="0" smtClean="0">
                <a:hlinkClick r:id="rId2"/>
              </a:rPr>
              <a:t>http://www.k-state.edu/ID/ContemporaryOnlineEducation/</a:t>
            </a:r>
            <a:endParaRPr lang="en-US" dirty="0" smtClean="0"/>
          </a:p>
          <a:p>
            <a:endParaRPr lang="en-US" dirty="0"/>
          </a:p>
        </p:txBody>
      </p:sp>
      <p:sp>
        <p:nvSpPr>
          <p:cNvPr id="6" name="Footer Placeholder 5"/>
          <p:cNvSpPr>
            <a:spLocks noGrp="1"/>
          </p:cNvSpPr>
          <p:nvPr>
            <p:ph type="ftr" sz="quarter" idx="11"/>
          </p:nvPr>
        </p:nvSpPr>
        <p:spPr/>
        <p:txBody>
          <a:bodyPr/>
          <a:lstStyle/>
          <a:p>
            <a:r>
              <a:rPr lang="en-US" smtClean="0"/>
              <a:t>An Overview of Contemporary Online  Education (for Civil Engineers)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 “Needs Assessment” </a:t>
            </a:r>
            <a:br>
              <a:rPr lang="en-US" dirty="0" smtClean="0"/>
            </a:br>
            <a:r>
              <a:rPr lang="en-US" dirty="0" smtClean="0"/>
              <a:t>for Effective Online Learning </a:t>
            </a:r>
            <a:endParaRPr lang="en-US" dirty="0"/>
          </a:p>
        </p:txBody>
      </p:sp>
      <p:sp>
        <p:nvSpPr>
          <p:cNvPr id="4" name="Slide Number Placeholder 3"/>
          <p:cNvSpPr>
            <a:spLocks noGrp="1"/>
          </p:cNvSpPr>
          <p:nvPr>
            <p:ph type="sldNum" sz="quarter" idx="12"/>
          </p:nvPr>
        </p:nvSpPr>
        <p:spPr/>
        <p:txBody>
          <a:bodyPr/>
          <a:lstStyle/>
          <a:p>
            <a:fld id="{8774EFCB-C1E4-41C3-89D3-F0692ECE7111}" type="slidenum">
              <a:rPr lang="en-US" smtClean="0"/>
              <a:pPr/>
              <a:t>7</a:t>
            </a:fld>
            <a:endParaRPr lang="en-US"/>
          </a:p>
        </p:txBody>
      </p:sp>
      <p:sp>
        <p:nvSpPr>
          <p:cNvPr id="8" name="Footer Placeholder 7"/>
          <p:cNvSpPr>
            <a:spLocks noGrp="1"/>
          </p:cNvSpPr>
          <p:nvPr>
            <p:ph type="ftr" sz="quarter" idx="11"/>
          </p:nvPr>
        </p:nvSpPr>
        <p:spPr/>
        <p:txBody>
          <a:bodyPr/>
          <a:lstStyle/>
          <a:p>
            <a:r>
              <a:rPr lang="en-US" smtClean="0"/>
              <a:t>An Overview of Contemporary Online  Education (for Civil Engineers)</a:t>
            </a:r>
            <a:endParaRPr lang="en-US"/>
          </a:p>
        </p:txBody>
      </p:sp>
      <p:pic>
        <p:nvPicPr>
          <p:cNvPr id="2053" name="Picture 5" descr="C:\Documents and Settings\shalin\Local Settings\Temporary Internet Files\Content.IE5\AHVWXFZ4\MP900448698[1].jpg"/>
          <p:cNvPicPr>
            <a:picLocks noChangeAspect="1" noChangeArrowheads="1"/>
          </p:cNvPicPr>
          <p:nvPr/>
        </p:nvPicPr>
        <p:blipFill>
          <a:blip r:embed="rId2" cstate="print"/>
          <a:srcRect/>
          <a:stretch>
            <a:fillRect/>
          </a:stretch>
        </p:blipFill>
        <p:spPr bwMode="auto">
          <a:xfrm>
            <a:off x="6324600" y="2819400"/>
            <a:ext cx="2032000" cy="304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Learning Community</a:t>
            </a:r>
            <a:endParaRPr lang="en-US" dirty="0"/>
          </a:p>
        </p:txBody>
      </p:sp>
      <p:sp>
        <p:nvSpPr>
          <p:cNvPr id="4" name="Slide Number Placeholder 3"/>
          <p:cNvSpPr>
            <a:spLocks noGrp="1"/>
          </p:cNvSpPr>
          <p:nvPr>
            <p:ph type="sldNum" sz="quarter" idx="12"/>
          </p:nvPr>
        </p:nvSpPr>
        <p:spPr/>
        <p:txBody>
          <a:bodyPr/>
          <a:lstStyle/>
          <a:p>
            <a:fld id="{8774EFCB-C1E4-41C3-89D3-F0692ECE7111}" type="slidenum">
              <a:rPr lang="en-US" smtClean="0"/>
              <a:pPr/>
              <a:t>8</a:t>
            </a:fld>
            <a:endParaRPr lang="en-US"/>
          </a:p>
        </p:txBody>
      </p:sp>
      <p:sp>
        <p:nvSpPr>
          <p:cNvPr id="5" name="Content Placeholder 4"/>
          <p:cNvSpPr>
            <a:spLocks noGrp="1"/>
          </p:cNvSpPr>
          <p:nvPr>
            <p:ph sz="quarter" idx="1"/>
          </p:nvPr>
        </p:nvSpPr>
        <p:spPr/>
        <p:txBody>
          <a:bodyPr>
            <a:normAutofit fontScale="92500" lnSpcReduction="10000"/>
          </a:bodyPr>
          <a:lstStyle/>
          <a:p>
            <a:pPr algn="ctr">
              <a:buNone/>
            </a:pPr>
            <a:r>
              <a:rPr lang="en-US" sz="2000" dirty="0" smtClean="0"/>
              <a:t>(</a:t>
            </a:r>
            <a:r>
              <a:rPr lang="en-US" sz="2000" dirty="0" err="1" smtClean="0"/>
              <a:t>Rovai</a:t>
            </a:r>
            <a:r>
              <a:rPr lang="en-US" sz="2000" dirty="0" smtClean="0"/>
              <a:t>, 2003) </a:t>
            </a:r>
          </a:p>
          <a:p>
            <a:r>
              <a:rPr lang="en-US" dirty="0" smtClean="0"/>
              <a:t>Online learning program evaluations may focus on the following main approaches</a:t>
            </a:r>
          </a:p>
          <a:p>
            <a:pPr lvl="1"/>
            <a:r>
              <a:rPr lang="en-US" dirty="0" smtClean="0"/>
              <a:t>Objectives-oriented (meeting instructional objectives) </a:t>
            </a:r>
          </a:p>
          <a:p>
            <a:pPr lvl="1"/>
            <a:r>
              <a:rPr lang="en-US" dirty="0" smtClean="0"/>
              <a:t>Management-oriented (providing cost-benefit analysis for administrators) </a:t>
            </a:r>
          </a:p>
          <a:p>
            <a:pPr lvl="1"/>
            <a:r>
              <a:rPr lang="en-US" dirty="0" smtClean="0"/>
              <a:t>Consumer-oriented (meeting the needs of online learners) </a:t>
            </a:r>
          </a:p>
          <a:p>
            <a:pPr lvl="1"/>
            <a:r>
              <a:rPr lang="en-US" dirty="0" smtClean="0"/>
              <a:t>Expertise-oriented (focusing on the professional expertise of instructors) </a:t>
            </a:r>
          </a:p>
          <a:p>
            <a:pPr lvl="1"/>
            <a:r>
              <a:rPr lang="en-US" dirty="0" smtClean="0"/>
              <a:t>Adversary evaluations (using structured public debates and opposing evaluators to debate the issues) </a:t>
            </a:r>
          </a:p>
          <a:p>
            <a:pPr lvl="1"/>
            <a:r>
              <a:rPr lang="en-US" dirty="0" smtClean="0"/>
              <a:t>Participant-oriented or naturalistic strategy (bringing in all stakeholders for qualitative research) </a:t>
            </a:r>
          </a:p>
        </p:txBody>
      </p:sp>
      <p:sp>
        <p:nvSpPr>
          <p:cNvPr id="6" name="Footer Placeholder 5"/>
          <p:cNvSpPr>
            <a:spLocks noGrp="1"/>
          </p:cNvSpPr>
          <p:nvPr>
            <p:ph type="ftr" sz="quarter" idx="11"/>
          </p:nvPr>
        </p:nvSpPr>
        <p:spPr/>
        <p:txBody>
          <a:bodyPr/>
          <a:lstStyle/>
          <a:p>
            <a:r>
              <a:rPr lang="en-US" smtClean="0"/>
              <a:t>An Overview of Contemporary Online  Education (for Civil Engineers)</a:t>
            </a:r>
            <a:endParaRPr lang="en-US" dirty="0"/>
          </a:p>
        </p:txBody>
      </p:sp>
      <p:pic>
        <p:nvPicPr>
          <p:cNvPr id="4103" name="Picture 7" descr="C:\Documents and Settings\shalin\Local Settings\Temporary Internet Files\Content.IE5\AHVWXFZ4\MC900053330[1].wmf"/>
          <p:cNvPicPr>
            <a:picLocks noChangeAspect="1" noChangeArrowheads="1"/>
          </p:cNvPicPr>
          <p:nvPr/>
        </p:nvPicPr>
        <p:blipFill>
          <a:blip r:embed="rId2" cstate="print"/>
          <a:srcRect/>
          <a:stretch>
            <a:fillRect/>
          </a:stretch>
        </p:blipFill>
        <p:spPr bwMode="auto">
          <a:xfrm>
            <a:off x="7086600" y="381000"/>
            <a:ext cx="1123493" cy="123351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Considering Learners’ Social Needs</a:t>
            </a:r>
            <a:endParaRPr lang="en-US" dirty="0"/>
          </a:p>
        </p:txBody>
      </p:sp>
      <p:sp>
        <p:nvSpPr>
          <p:cNvPr id="4" name="Slide Number Placeholder 3"/>
          <p:cNvSpPr>
            <a:spLocks noGrp="1"/>
          </p:cNvSpPr>
          <p:nvPr>
            <p:ph type="sldNum" sz="quarter" idx="12"/>
          </p:nvPr>
        </p:nvSpPr>
        <p:spPr/>
        <p:txBody>
          <a:bodyPr/>
          <a:lstStyle/>
          <a:p>
            <a:fld id="{8774EFCB-C1E4-41C3-89D3-F0692ECE7111}" type="slidenum">
              <a:rPr lang="en-US" smtClean="0"/>
              <a:pPr/>
              <a:t>9</a:t>
            </a:fld>
            <a:endParaRPr lang="en-US"/>
          </a:p>
        </p:txBody>
      </p:sp>
      <p:sp>
        <p:nvSpPr>
          <p:cNvPr id="5" name="Content Placeholder 4"/>
          <p:cNvSpPr>
            <a:spLocks noGrp="1"/>
          </p:cNvSpPr>
          <p:nvPr>
            <p:ph sz="quarter" idx="1"/>
          </p:nvPr>
        </p:nvSpPr>
        <p:spPr/>
        <p:txBody>
          <a:bodyPr/>
          <a:lstStyle/>
          <a:p>
            <a:r>
              <a:rPr lang="en-US" dirty="0" smtClean="0"/>
              <a:t>“Digital natives” have a comfort with online spaces and interacting through mediated means </a:t>
            </a:r>
          </a:p>
          <a:p>
            <a:r>
              <a:rPr lang="en-US" dirty="0" smtClean="0"/>
              <a:t>Human connections enhance learning </a:t>
            </a:r>
            <a:r>
              <a:rPr lang="en-US" sz="2000" dirty="0" smtClean="0"/>
              <a:t>(Howell, 2001)</a:t>
            </a:r>
          </a:p>
          <a:p>
            <a:r>
              <a:rPr lang="en-US" dirty="0" smtClean="0"/>
              <a:t>Researchers critique some poorly designed distance courses as “impersonal, superficial, misdirected, and potentially dehumanizing and depressing, and that they disrupt the interactions that create a learning community” </a:t>
            </a:r>
            <a:r>
              <a:rPr lang="en-US" sz="2000" dirty="0" smtClean="0"/>
              <a:t>(</a:t>
            </a:r>
            <a:r>
              <a:rPr lang="en-US" sz="2000" dirty="0" err="1" smtClean="0"/>
              <a:t>Rovai</a:t>
            </a:r>
            <a:r>
              <a:rPr lang="en-US" sz="2000" dirty="0" smtClean="0"/>
              <a:t>, 2003, p. 110)</a:t>
            </a:r>
          </a:p>
          <a:p>
            <a:endParaRPr lang="en-US" dirty="0"/>
          </a:p>
        </p:txBody>
      </p:sp>
      <p:sp>
        <p:nvSpPr>
          <p:cNvPr id="6" name="Footer Placeholder 5"/>
          <p:cNvSpPr>
            <a:spLocks noGrp="1"/>
          </p:cNvSpPr>
          <p:nvPr>
            <p:ph type="ftr" sz="quarter" idx="11"/>
          </p:nvPr>
        </p:nvSpPr>
        <p:spPr/>
        <p:txBody>
          <a:bodyPr/>
          <a:lstStyle/>
          <a:p>
            <a:r>
              <a:rPr lang="en-US" smtClean="0"/>
              <a:t>An Overview of Contemporary Online  Education (for Civil Engineers)</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197a94f0a3c172187a3309bdef6a029bb7de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5015</TotalTime>
  <Words>5662</Words>
  <Application>Microsoft Office PowerPoint</Application>
  <PresentationFormat>On-screen Show (4:3)</PresentationFormat>
  <Paragraphs>634</Paragraphs>
  <Slides>68</Slides>
  <Notes>0</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Equity</vt:lpstr>
      <vt:lpstr>An Overview of  Contemporary Online Education  (for Civil Engineers)</vt:lpstr>
      <vt:lpstr>Overview </vt:lpstr>
      <vt:lpstr>Late 1990s  Concerns about Online Education</vt:lpstr>
      <vt:lpstr>Efficacy of Online Learning</vt:lpstr>
      <vt:lpstr>Domain-Specific Comparisons </vt:lpstr>
      <vt:lpstr>Effective Evaluation of Online Distance Education Programs </vt:lpstr>
      <vt:lpstr>A “Needs Assessment”  for Effective Online Learning </vt:lpstr>
      <vt:lpstr>A Learning Community</vt:lpstr>
      <vt:lpstr>Considering Learners’ Social Needs</vt:lpstr>
      <vt:lpstr>Seven Strategies for Faculty Success in Distance Education</vt:lpstr>
      <vt:lpstr>Building on Faculty Strengths </vt:lpstr>
      <vt:lpstr>Online Learners</vt:lpstr>
      <vt:lpstr>Main Barriers to Online Students </vt:lpstr>
      <vt:lpstr>State of Distance Learning Today</vt:lpstr>
      <vt:lpstr>Effective Design of Online Learning</vt:lpstr>
      <vt:lpstr>Central Pedagogical Ideas  in Online Learning</vt:lpstr>
      <vt:lpstr>Authorizing Documents</vt:lpstr>
      <vt:lpstr>Pre-Builds</vt:lpstr>
      <vt:lpstr>Learning Objectives </vt:lpstr>
      <vt:lpstr>Curriculum Design </vt:lpstr>
      <vt:lpstr>Curriculum Design (cont.) </vt:lpstr>
      <vt:lpstr>Learning Content</vt:lpstr>
      <vt:lpstr>Student Sample Work as Examples</vt:lpstr>
      <vt:lpstr>Organizational Structure  of the Learning</vt:lpstr>
      <vt:lpstr>Modules</vt:lpstr>
      <vt:lpstr>Pacing and Uses of Time</vt:lpstr>
      <vt:lpstr>Asynchronous vs. Synchronous Learning </vt:lpstr>
      <vt:lpstr>Asynchronous and Synchronous Learning (cont.) </vt:lpstr>
      <vt:lpstr>Live Web Events:   Ensuring Access</vt:lpstr>
      <vt:lpstr>Live Web Events:   Ensuring Access (cont.)</vt:lpstr>
      <vt:lpstr>Live Web Events:   Pedagogical Strategies</vt:lpstr>
      <vt:lpstr>Live Web Events:   Pedagogical Strategies (cont.)</vt:lpstr>
      <vt:lpstr>Assessment Methods </vt:lpstr>
      <vt:lpstr>Assessment Methods (cont.) </vt:lpstr>
      <vt:lpstr>Assessment Methods (cont.) </vt:lpstr>
      <vt:lpstr>Assessment Methods (cont.) </vt:lpstr>
      <vt:lpstr>High-Value Assessments </vt:lpstr>
      <vt:lpstr>Interactivity Design</vt:lpstr>
      <vt:lpstr>Interactivity Requirements of the U.S. Department of Education</vt:lpstr>
      <vt:lpstr>Student Group Projects</vt:lpstr>
      <vt:lpstr>Measuring the Efficacy of  Online Learning</vt:lpstr>
      <vt:lpstr>Updating Course Curriculums</vt:lpstr>
      <vt:lpstr>Future-Proofing</vt:lpstr>
      <vt:lpstr>Required Technological  and Content Resources </vt:lpstr>
      <vt:lpstr>Technological Tools for Online Teaching and Learning</vt:lpstr>
      <vt:lpstr>Free(ish) Stuff</vt:lpstr>
      <vt:lpstr>Content Resources</vt:lpstr>
      <vt:lpstr>Common Legalities</vt:lpstr>
      <vt:lpstr>Intellectual Property</vt:lpstr>
      <vt:lpstr>Accessibility </vt:lpstr>
      <vt:lpstr>On-Campus Accessibility Support</vt:lpstr>
      <vt:lpstr>Privacy Rights </vt:lpstr>
      <vt:lpstr>Publishing </vt:lpstr>
      <vt:lpstr>Online Campus Tools for Distance Learners</vt:lpstr>
      <vt:lpstr>Online Tools</vt:lpstr>
      <vt:lpstr>Civil Engineering and  Online Learning</vt:lpstr>
      <vt:lpstr>Enhanced Visualizations in Civil Engineering </vt:lpstr>
      <vt:lpstr>Technological Changes to Enhance Civil Engineering E-Learning</vt:lpstr>
      <vt:lpstr>Engineering Design Competency Challenges</vt:lpstr>
      <vt:lpstr>Geotechnical, Rock and Water (GROW) Digital Library</vt:lpstr>
      <vt:lpstr>Games for Civil Engineering Education</vt:lpstr>
      <vt:lpstr>Online Civil Engineering in the Military</vt:lpstr>
      <vt:lpstr>Some Current Constraints for  E-Learning and Civil Engineering </vt:lpstr>
      <vt:lpstr>References</vt:lpstr>
      <vt:lpstr>References (cont.)</vt:lpstr>
      <vt:lpstr>References (cont.)</vt:lpstr>
      <vt:lpstr>References (cont.)</vt:lpstr>
      <vt:lpstr>Contact </vt:lpstr>
    </vt:vector>
  </TitlesOfParts>
  <Company>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Shalin</dc:creator>
  <cp:lastModifiedBy>tech</cp:lastModifiedBy>
  <cp:revision>465</cp:revision>
  <dcterms:created xsi:type="dcterms:W3CDTF">2012-05-06T16:41:42Z</dcterms:created>
  <dcterms:modified xsi:type="dcterms:W3CDTF">2012-08-15T00:15:15Z</dcterms:modified>
</cp:coreProperties>
</file>